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315" r:id="rId15"/>
    <p:sldId id="307" r:id="rId16"/>
    <p:sldId id="308" r:id="rId17"/>
    <p:sldId id="309" r:id="rId18"/>
    <p:sldId id="310" r:id="rId19"/>
    <p:sldId id="311" r:id="rId20"/>
    <p:sldId id="312" r:id="rId21"/>
    <p:sldId id="316" r:id="rId22"/>
    <p:sldId id="31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17" r:id="rId53"/>
    <p:sldId id="318" r:id="rId54"/>
    <p:sldId id="320" r:id="rId55"/>
    <p:sldId id="319" r:id="rId56"/>
    <p:sldId id="305" r:id="rId57"/>
    <p:sldId id="306" r:id="rId5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Sierk" initials="" lastIdx="1" clrIdx="0"/>
  <p:cmAuthor id="1" name="lye6" initials="" lastIdx="1" clrIdx="1"/>
  <p:cmAuthor id="2" name="Serghei Mangul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27"/>
    <p:restoredTop sz="88376"/>
  </p:normalViewPr>
  <p:slideViewPr>
    <p:cSldViewPr snapToGrid="0">
      <p:cViewPr varScale="1">
        <p:scale>
          <a:sx n="81" d="100"/>
          <a:sy n="81" d="100"/>
        </p:scale>
        <p:origin x="2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02:53:57.231" idx="1">
    <p:pos x="6000" y="0"/>
    <p:text>Agree! Maybe a more comprehensive exercise than need use almost all the command introduced in this lecture. 
And also, maybe the students will also appreciate several TH exercises. 
I feel the best way to remember those command line is through practice.</p:text>
  </p:cm>
  <p:cm authorId="2" dt="2018-11-30T06:10:08.360" idx="1">
    <p:pos x="6000" y="0"/>
    <p:text>agree! let's think about the real exercise!</p:text>
  </p:cm>
  <p:cm authorId="0" dt="2019-05-21T10:36:07.308" idx="1">
    <p:pos x="6000" y="0"/>
    <p:text>I think this could be expanded to provide exercises (possibly to be turned in).</p:text>
  </p:cm>
  <p:cm authorId="2" dt="2019-05-21T10:36:07.308" idx="2">
    <p:pos x="6000" y="0"/>
    <p:text>+lye6@ncsu.edu What does it mean TH exercises?</p:tex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svg"/><Relationship Id="rId1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svg"/><Relationship Id="rId1" Type="http://schemas.openxmlformats.org/officeDocument/2006/relationships/image" Target="../media/image28.png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svg"/><Relationship Id="rId1" Type="http://schemas.openxmlformats.org/officeDocument/2006/relationships/image" Target="../media/image41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86835-6087-4C7E-9948-D3A1194A4B50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DD011BA-0754-4DC9-A5AD-C96980B6AFE4}">
      <dgm:prSet/>
      <dgm:spPr/>
      <dgm:t>
        <a:bodyPr/>
        <a:lstStyle/>
        <a:p>
          <a:r>
            <a:rPr lang="en-US" b="0" i="0"/>
            <a:t>Most new bioinformatics software is created for Unix</a:t>
          </a:r>
          <a:endParaRPr lang="en-US"/>
        </a:p>
      </dgm:t>
    </dgm:pt>
    <dgm:pt modelId="{7E50297C-CBB6-4215-8C6F-1672E4D5A561}" type="parTrans" cxnId="{6051F65F-59F3-4361-924E-462C5923FF27}">
      <dgm:prSet/>
      <dgm:spPr/>
      <dgm:t>
        <a:bodyPr/>
        <a:lstStyle/>
        <a:p>
          <a:endParaRPr lang="en-US"/>
        </a:p>
      </dgm:t>
    </dgm:pt>
    <dgm:pt modelId="{42BDB8BD-3CDC-4CD7-8692-B579A3D36238}" type="sibTrans" cxnId="{6051F65F-59F3-4361-924E-462C5923FF27}">
      <dgm:prSet/>
      <dgm:spPr/>
      <dgm:t>
        <a:bodyPr/>
        <a:lstStyle/>
        <a:p>
          <a:endParaRPr lang="en-US"/>
        </a:p>
      </dgm:t>
    </dgm:pt>
    <dgm:pt modelId="{3D33FFD1-7118-400D-A293-16828FDE9F50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efficient </a:t>
          </a:r>
          <a:endParaRPr lang="en-US"/>
        </a:p>
      </dgm:t>
    </dgm:pt>
    <dgm:pt modelId="{ECDF1981-FF37-4B64-BA31-CA605B5A5E2D}" type="parTrans" cxnId="{A10CA01A-D0C6-4C10-B7CC-0442E230BCA5}">
      <dgm:prSet/>
      <dgm:spPr/>
      <dgm:t>
        <a:bodyPr/>
        <a:lstStyle/>
        <a:p>
          <a:endParaRPr lang="en-US"/>
        </a:p>
      </dgm:t>
    </dgm:pt>
    <dgm:pt modelId="{0E977CC2-DA6C-45A5-A338-76B72F7C8694}" type="sibTrans" cxnId="{A10CA01A-D0C6-4C10-B7CC-0442E230BCA5}">
      <dgm:prSet/>
      <dgm:spPr/>
      <dgm:t>
        <a:bodyPr/>
        <a:lstStyle/>
        <a:p>
          <a:endParaRPr lang="en-US"/>
        </a:p>
      </dgm:t>
    </dgm:pt>
    <dgm:pt modelId="{A4CB1125-58F6-4EA6-BB19-10E578038BC0}">
      <dgm:prSet/>
      <dgm:spPr/>
      <dgm:t>
        <a:bodyPr/>
        <a:lstStyle/>
        <a:p>
          <a:r>
            <a:rPr lang="en-US" b="0" i="0"/>
            <a:t>manage extremely </a:t>
          </a:r>
          <a:r>
            <a:rPr lang="en-US" b="1" i="0"/>
            <a:t>huge amounts of data</a:t>
          </a:r>
          <a:endParaRPr lang="en-US"/>
        </a:p>
      </dgm:t>
    </dgm:pt>
    <dgm:pt modelId="{4D8843AF-2134-47A7-B3F4-AECFA819B69F}" type="parTrans" cxnId="{3232A916-627A-4FF5-98E9-273F54F7E4CE}">
      <dgm:prSet/>
      <dgm:spPr/>
      <dgm:t>
        <a:bodyPr/>
        <a:lstStyle/>
        <a:p>
          <a:endParaRPr lang="en-US"/>
        </a:p>
      </dgm:t>
    </dgm:pt>
    <dgm:pt modelId="{92853A9F-E65F-4D4A-BB31-DA1F011C8CE4}" type="sibTrans" cxnId="{3232A916-627A-4FF5-98E9-273F54F7E4CE}">
      <dgm:prSet/>
      <dgm:spPr/>
      <dgm:t>
        <a:bodyPr/>
        <a:lstStyle/>
        <a:p>
          <a:endParaRPr lang="en-US"/>
        </a:p>
      </dgm:t>
    </dgm:pt>
    <dgm:pt modelId="{4C4FD16E-4EA7-487C-AE23-582AD8576699}">
      <dgm:prSet/>
      <dgm:spPr/>
      <dgm:t>
        <a:bodyPr/>
        <a:lstStyle/>
        <a:p>
          <a:r>
            <a:rPr lang="en-US" b="0" i="0"/>
            <a:t>It is </a:t>
          </a:r>
          <a:r>
            <a:rPr lang="en-US" b="1" i="0"/>
            <a:t>very popular</a:t>
          </a:r>
          <a:r>
            <a:rPr lang="en-US" b="0" i="0"/>
            <a:t>, so it is easy to find information and get help </a:t>
          </a:r>
          <a:endParaRPr lang="en-US"/>
        </a:p>
      </dgm:t>
    </dgm:pt>
    <dgm:pt modelId="{1FBA069B-C6E7-4353-A04D-5C6979554D55}" type="parTrans" cxnId="{C70F3425-510C-49D2-BB03-9BAF23CC6D38}">
      <dgm:prSet/>
      <dgm:spPr/>
      <dgm:t>
        <a:bodyPr/>
        <a:lstStyle/>
        <a:p>
          <a:endParaRPr lang="en-US"/>
        </a:p>
      </dgm:t>
    </dgm:pt>
    <dgm:pt modelId="{1B0E5D03-235C-477F-960F-FFB48686425C}" type="sibTrans" cxnId="{C70F3425-510C-49D2-BB03-9BAF23CC6D38}">
      <dgm:prSet/>
      <dgm:spPr/>
      <dgm:t>
        <a:bodyPr/>
        <a:lstStyle/>
        <a:p>
          <a:endParaRPr lang="en-US"/>
        </a:p>
      </dgm:t>
    </dgm:pt>
    <dgm:pt modelId="{595BAE4F-EB94-4F8F-9637-E03D2887D949}">
      <dgm:prSet/>
      <dgm:spPr/>
      <dgm:t>
        <a:bodyPr/>
        <a:lstStyle/>
        <a:p>
          <a:r>
            <a:rPr lang="en-US" b="0" i="0"/>
            <a:t>Unix is very </a:t>
          </a:r>
          <a:r>
            <a:rPr lang="en-US" b="1" i="0"/>
            <a:t>stable</a:t>
          </a:r>
          <a:r>
            <a:rPr lang="en-US" b="0" i="0"/>
            <a:t> - computers running Unix almost never crash </a:t>
          </a:r>
          <a:endParaRPr lang="en-US"/>
        </a:p>
      </dgm:t>
    </dgm:pt>
    <dgm:pt modelId="{269FD6ED-E624-4754-88DC-FD842D76C65A}" type="parTrans" cxnId="{29F5654E-E156-4D7F-A14C-747E6360810B}">
      <dgm:prSet/>
      <dgm:spPr/>
      <dgm:t>
        <a:bodyPr/>
        <a:lstStyle/>
        <a:p>
          <a:endParaRPr lang="en-US"/>
        </a:p>
      </dgm:t>
    </dgm:pt>
    <dgm:pt modelId="{419F56DA-47CD-43BF-B19B-5D008FC03F4A}" type="sibTrans" cxnId="{29F5654E-E156-4D7F-A14C-747E6360810B}">
      <dgm:prSet/>
      <dgm:spPr/>
      <dgm:t>
        <a:bodyPr/>
        <a:lstStyle/>
        <a:p>
          <a:endParaRPr lang="en-US"/>
        </a:p>
      </dgm:t>
    </dgm:pt>
    <dgm:pt modelId="{03894D70-AC79-724D-B6A3-DC47FA7F8AD1}" type="pres">
      <dgm:prSet presAssocID="{0B486835-6087-4C7E-9948-D3A1194A4B50}" presName="matrix" presStyleCnt="0">
        <dgm:presLayoutVars>
          <dgm:chMax val="1"/>
          <dgm:dir/>
          <dgm:resizeHandles val="exact"/>
        </dgm:presLayoutVars>
      </dgm:prSet>
      <dgm:spPr/>
    </dgm:pt>
    <dgm:pt modelId="{34004067-CFAD-C34A-AF4D-E8C4323E65B7}" type="pres">
      <dgm:prSet presAssocID="{0B486835-6087-4C7E-9948-D3A1194A4B50}" presName="diamond" presStyleLbl="bgShp" presStyleIdx="0" presStyleCnt="1"/>
      <dgm:spPr/>
    </dgm:pt>
    <dgm:pt modelId="{12D9D0CA-DAA0-A54E-9D71-C626A4DDE76D}" type="pres">
      <dgm:prSet presAssocID="{0B486835-6087-4C7E-9948-D3A1194A4B5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B3218EE-2C5D-1B43-8B6C-3AF89E1736AE}" type="pres">
      <dgm:prSet presAssocID="{0B486835-6087-4C7E-9948-D3A1194A4B5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B05E629-D7E8-0F48-ABAB-4D3874B14545}" type="pres">
      <dgm:prSet presAssocID="{0B486835-6087-4C7E-9948-D3A1194A4B5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9A5A54-3057-554B-BFC8-CB9330B9E9B1}" type="pres">
      <dgm:prSet presAssocID="{0B486835-6087-4C7E-9948-D3A1194A4B5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32A916-627A-4FF5-98E9-273F54F7E4CE}" srcId="{3D33FFD1-7118-400D-A293-16828FDE9F50}" destId="{A4CB1125-58F6-4EA6-BB19-10E578038BC0}" srcOrd="0" destOrd="0" parTransId="{4D8843AF-2134-47A7-B3F4-AECFA819B69F}" sibTransId="{92853A9F-E65F-4D4A-BB31-DA1F011C8CE4}"/>
    <dgm:cxn modelId="{A10CA01A-D0C6-4C10-B7CC-0442E230BCA5}" srcId="{0B486835-6087-4C7E-9948-D3A1194A4B50}" destId="{3D33FFD1-7118-400D-A293-16828FDE9F50}" srcOrd="1" destOrd="0" parTransId="{ECDF1981-FF37-4B64-BA31-CA605B5A5E2D}" sibTransId="{0E977CC2-DA6C-45A5-A338-76B72F7C8694}"/>
    <dgm:cxn modelId="{C70F3425-510C-49D2-BB03-9BAF23CC6D38}" srcId="{0B486835-6087-4C7E-9948-D3A1194A4B50}" destId="{4C4FD16E-4EA7-487C-AE23-582AD8576699}" srcOrd="2" destOrd="0" parTransId="{1FBA069B-C6E7-4353-A04D-5C6979554D55}" sibTransId="{1B0E5D03-235C-477F-960F-FFB48686425C}"/>
    <dgm:cxn modelId="{2A9E102B-E007-F94C-9F89-D0A2C0924D60}" type="presOf" srcId="{4C4FD16E-4EA7-487C-AE23-582AD8576699}" destId="{0B05E629-D7E8-0F48-ABAB-4D3874B14545}" srcOrd="0" destOrd="0" presId="urn:microsoft.com/office/officeart/2005/8/layout/matrix3"/>
    <dgm:cxn modelId="{4973872E-B11F-0F45-A9C5-74A363A791A1}" type="presOf" srcId="{595BAE4F-EB94-4F8F-9637-E03D2887D949}" destId="{1C9A5A54-3057-554B-BFC8-CB9330B9E9B1}" srcOrd="0" destOrd="0" presId="urn:microsoft.com/office/officeart/2005/8/layout/matrix3"/>
    <dgm:cxn modelId="{29F5654E-E156-4D7F-A14C-747E6360810B}" srcId="{0B486835-6087-4C7E-9948-D3A1194A4B50}" destId="{595BAE4F-EB94-4F8F-9637-E03D2887D949}" srcOrd="3" destOrd="0" parTransId="{269FD6ED-E624-4754-88DC-FD842D76C65A}" sibTransId="{419F56DA-47CD-43BF-B19B-5D008FC03F4A}"/>
    <dgm:cxn modelId="{6051F65F-59F3-4361-924E-462C5923FF27}" srcId="{0B486835-6087-4C7E-9948-D3A1194A4B50}" destId="{9DD011BA-0754-4DC9-A5AD-C96980B6AFE4}" srcOrd="0" destOrd="0" parTransId="{7E50297C-CBB6-4215-8C6F-1672E4D5A561}" sibTransId="{42BDB8BD-3CDC-4CD7-8692-B579A3D36238}"/>
    <dgm:cxn modelId="{D14D829D-2454-9D4F-8132-997E2722ACBD}" type="presOf" srcId="{0B486835-6087-4C7E-9948-D3A1194A4B50}" destId="{03894D70-AC79-724D-B6A3-DC47FA7F8AD1}" srcOrd="0" destOrd="0" presId="urn:microsoft.com/office/officeart/2005/8/layout/matrix3"/>
    <dgm:cxn modelId="{F61253B8-FC98-524E-8CCB-4973523A0DC8}" type="presOf" srcId="{9DD011BA-0754-4DC9-A5AD-C96980B6AFE4}" destId="{12D9D0CA-DAA0-A54E-9D71-C626A4DDE76D}" srcOrd="0" destOrd="0" presId="urn:microsoft.com/office/officeart/2005/8/layout/matrix3"/>
    <dgm:cxn modelId="{BBB70DCB-2D86-7A4C-A966-BA8429A4B396}" type="presOf" srcId="{A4CB1125-58F6-4EA6-BB19-10E578038BC0}" destId="{FB3218EE-2C5D-1B43-8B6C-3AF89E1736AE}" srcOrd="0" destOrd="1" presId="urn:microsoft.com/office/officeart/2005/8/layout/matrix3"/>
    <dgm:cxn modelId="{07BCB2FD-59A1-9F48-9D7F-1C6680D2E74C}" type="presOf" srcId="{3D33FFD1-7118-400D-A293-16828FDE9F50}" destId="{FB3218EE-2C5D-1B43-8B6C-3AF89E1736AE}" srcOrd="0" destOrd="0" presId="urn:microsoft.com/office/officeart/2005/8/layout/matrix3"/>
    <dgm:cxn modelId="{86C10FE1-265F-0945-9029-0438A819AEB5}" type="presParOf" srcId="{03894D70-AC79-724D-B6A3-DC47FA7F8AD1}" destId="{34004067-CFAD-C34A-AF4D-E8C4323E65B7}" srcOrd="0" destOrd="0" presId="urn:microsoft.com/office/officeart/2005/8/layout/matrix3"/>
    <dgm:cxn modelId="{71873681-C4B9-BB44-BE00-FDD03606A3B2}" type="presParOf" srcId="{03894D70-AC79-724D-B6A3-DC47FA7F8AD1}" destId="{12D9D0CA-DAA0-A54E-9D71-C626A4DDE76D}" srcOrd="1" destOrd="0" presId="urn:microsoft.com/office/officeart/2005/8/layout/matrix3"/>
    <dgm:cxn modelId="{45F52A1F-DD15-684B-8100-C863D21B343A}" type="presParOf" srcId="{03894D70-AC79-724D-B6A3-DC47FA7F8AD1}" destId="{FB3218EE-2C5D-1B43-8B6C-3AF89E1736AE}" srcOrd="2" destOrd="0" presId="urn:microsoft.com/office/officeart/2005/8/layout/matrix3"/>
    <dgm:cxn modelId="{6EA7CE21-FA5F-3341-BC0D-D1B9BA7C6E81}" type="presParOf" srcId="{03894D70-AC79-724D-B6A3-DC47FA7F8AD1}" destId="{0B05E629-D7E8-0F48-ABAB-4D3874B14545}" srcOrd="3" destOrd="0" presId="urn:microsoft.com/office/officeart/2005/8/layout/matrix3"/>
    <dgm:cxn modelId="{D4FC220E-C356-6742-8886-3536E966EEBF}" type="presParOf" srcId="{03894D70-AC79-724D-B6A3-DC47FA7F8AD1}" destId="{1C9A5A54-3057-554B-BFC8-CB9330B9E9B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3D7C7A-91E7-44E3-AD46-1425C3AC0F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AB1D4A6-DA67-4FA0-83F6-A8FA66EED2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good for</a:t>
          </a:r>
          <a:r>
            <a:rPr lang="en-US" b="1" i="0"/>
            <a:t> simple tasks and small datasets</a:t>
          </a:r>
          <a:endParaRPr lang="en-US"/>
        </a:p>
      </dgm:t>
    </dgm:pt>
    <dgm:pt modelId="{F2BF0829-08AB-4555-A256-5FD6AE134363}" type="parTrans" cxnId="{DA51C381-F81B-40EE-93DF-59730D6ABF3A}">
      <dgm:prSet/>
      <dgm:spPr/>
      <dgm:t>
        <a:bodyPr/>
        <a:lstStyle/>
        <a:p>
          <a:endParaRPr lang="en-US"/>
        </a:p>
      </dgm:t>
    </dgm:pt>
    <dgm:pt modelId="{90945AE8-DEB7-4715-9501-51E576A96769}" type="sibTrans" cxnId="{DA51C381-F81B-40EE-93DF-59730D6ABF3A}">
      <dgm:prSet/>
      <dgm:spPr/>
      <dgm:t>
        <a:bodyPr/>
        <a:lstStyle/>
        <a:p>
          <a:endParaRPr lang="en-US"/>
        </a:p>
      </dgm:t>
    </dgm:pt>
    <dgm:pt modelId="{D672A45A-E3A5-4637-A09E-64744982C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eble to handle </a:t>
          </a:r>
          <a:r>
            <a:rPr lang="en-US" b="1" i="0"/>
            <a:t>large datasets </a:t>
          </a:r>
          <a:r>
            <a:rPr lang="en-US" b="0" i="0"/>
            <a:t>above 1,048,576 rows and 16,384 columns</a:t>
          </a:r>
          <a:endParaRPr lang="en-US"/>
        </a:p>
      </dgm:t>
    </dgm:pt>
    <dgm:pt modelId="{D7A5F7F9-3132-41B0-BA3F-82EDDDF33B05}" type="parTrans" cxnId="{93E89933-8B32-46D9-BDB7-6DF36D7FE675}">
      <dgm:prSet/>
      <dgm:spPr/>
      <dgm:t>
        <a:bodyPr/>
        <a:lstStyle/>
        <a:p>
          <a:endParaRPr lang="en-US"/>
        </a:p>
      </dgm:t>
    </dgm:pt>
    <dgm:pt modelId="{92F53791-3223-4876-8494-B0DF4FB1E787}" type="sibTrans" cxnId="{93E89933-8B32-46D9-BDB7-6DF36D7FE675}">
      <dgm:prSet/>
      <dgm:spPr/>
      <dgm:t>
        <a:bodyPr/>
        <a:lstStyle/>
        <a:p>
          <a:endParaRPr lang="en-US"/>
        </a:p>
      </dgm:t>
    </dgm:pt>
    <dgm:pt modelId="{7CDD971D-0865-430D-AE18-9A5DA664E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Excel is not suitable for large number of datasets. </a:t>
          </a:r>
          <a:endParaRPr lang="en-US"/>
        </a:p>
      </dgm:t>
    </dgm:pt>
    <dgm:pt modelId="{A8D1307D-38B0-4B2A-AE72-79D12C02C803}" type="parTrans" cxnId="{A7B029F3-F510-4B58-AF17-8C1E6D7D222E}">
      <dgm:prSet/>
      <dgm:spPr/>
      <dgm:t>
        <a:bodyPr/>
        <a:lstStyle/>
        <a:p>
          <a:endParaRPr lang="en-US"/>
        </a:p>
      </dgm:t>
    </dgm:pt>
    <dgm:pt modelId="{EBFD372C-A94C-4CE1-9301-EA62D97E909F}" type="sibTrans" cxnId="{A7B029F3-F510-4B58-AF17-8C1E6D7D222E}">
      <dgm:prSet/>
      <dgm:spPr/>
      <dgm:t>
        <a:bodyPr/>
        <a:lstStyle/>
        <a:p>
          <a:endParaRPr lang="en-US"/>
        </a:p>
      </dgm:t>
    </dgm:pt>
    <dgm:pt modelId="{E1C5E5E8-FF32-4960-B57F-F38085874625}" type="pres">
      <dgm:prSet presAssocID="{4A3D7C7A-91E7-44E3-AD46-1425C3AC0F95}" presName="root" presStyleCnt="0">
        <dgm:presLayoutVars>
          <dgm:dir/>
          <dgm:resizeHandles val="exact"/>
        </dgm:presLayoutVars>
      </dgm:prSet>
      <dgm:spPr/>
    </dgm:pt>
    <dgm:pt modelId="{F44D830A-6318-4C15-858C-73DE2B7E4379}" type="pres">
      <dgm:prSet presAssocID="{6AB1D4A6-DA67-4FA0-83F6-A8FA66EED256}" presName="compNode" presStyleCnt="0"/>
      <dgm:spPr/>
    </dgm:pt>
    <dgm:pt modelId="{24CA028B-F9DF-48E8-82EE-05C75E43BB50}" type="pres">
      <dgm:prSet presAssocID="{6AB1D4A6-DA67-4FA0-83F6-A8FA66EED256}" presName="bgRect" presStyleLbl="bgShp" presStyleIdx="0" presStyleCnt="3"/>
      <dgm:spPr/>
    </dgm:pt>
    <dgm:pt modelId="{6771E86F-135F-41F2-B574-674B7CB53A32}" type="pres">
      <dgm:prSet presAssocID="{6AB1D4A6-DA67-4FA0-83F6-A8FA66EED2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5A377EF-5751-4EF1-8ED4-B33142744BD0}" type="pres">
      <dgm:prSet presAssocID="{6AB1D4A6-DA67-4FA0-83F6-A8FA66EED256}" presName="spaceRect" presStyleCnt="0"/>
      <dgm:spPr/>
    </dgm:pt>
    <dgm:pt modelId="{1D21C008-D842-4155-803C-63BE4DFB3493}" type="pres">
      <dgm:prSet presAssocID="{6AB1D4A6-DA67-4FA0-83F6-A8FA66EED256}" presName="parTx" presStyleLbl="revTx" presStyleIdx="0" presStyleCnt="3">
        <dgm:presLayoutVars>
          <dgm:chMax val="0"/>
          <dgm:chPref val="0"/>
        </dgm:presLayoutVars>
      </dgm:prSet>
      <dgm:spPr/>
    </dgm:pt>
    <dgm:pt modelId="{A8EA6A42-179D-4B53-8B86-C850BB1E47D0}" type="pres">
      <dgm:prSet presAssocID="{90945AE8-DEB7-4715-9501-51E576A96769}" presName="sibTrans" presStyleCnt="0"/>
      <dgm:spPr/>
    </dgm:pt>
    <dgm:pt modelId="{4C6D0218-790A-4F22-938D-23615B6076D2}" type="pres">
      <dgm:prSet presAssocID="{D672A45A-E3A5-4637-A09E-64744982C76E}" presName="compNode" presStyleCnt="0"/>
      <dgm:spPr/>
    </dgm:pt>
    <dgm:pt modelId="{B789AC32-D4E4-4A68-97A0-92BC580B6243}" type="pres">
      <dgm:prSet presAssocID="{D672A45A-E3A5-4637-A09E-64744982C76E}" presName="bgRect" presStyleLbl="bgShp" presStyleIdx="1" presStyleCnt="3"/>
      <dgm:spPr/>
    </dgm:pt>
    <dgm:pt modelId="{603AE90A-FB42-4F33-ADA7-3AA48F75D095}" type="pres">
      <dgm:prSet presAssocID="{D672A45A-E3A5-4637-A09E-64744982C7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44EA95A-5B74-48A2-A56D-64D6FD12D017}" type="pres">
      <dgm:prSet presAssocID="{D672A45A-E3A5-4637-A09E-64744982C76E}" presName="spaceRect" presStyleCnt="0"/>
      <dgm:spPr/>
    </dgm:pt>
    <dgm:pt modelId="{750D21D4-17F8-44B4-94D3-EFCF0E8524DB}" type="pres">
      <dgm:prSet presAssocID="{D672A45A-E3A5-4637-A09E-64744982C76E}" presName="parTx" presStyleLbl="revTx" presStyleIdx="1" presStyleCnt="3">
        <dgm:presLayoutVars>
          <dgm:chMax val="0"/>
          <dgm:chPref val="0"/>
        </dgm:presLayoutVars>
      </dgm:prSet>
      <dgm:spPr/>
    </dgm:pt>
    <dgm:pt modelId="{3BF32FB2-F950-48AC-A79F-FE5A9FB36580}" type="pres">
      <dgm:prSet presAssocID="{92F53791-3223-4876-8494-B0DF4FB1E787}" presName="sibTrans" presStyleCnt="0"/>
      <dgm:spPr/>
    </dgm:pt>
    <dgm:pt modelId="{5C5689E0-AF9A-442C-82C0-0B79B1171A2E}" type="pres">
      <dgm:prSet presAssocID="{7CDD971D-0865-430D-AE18-9A5DA664E707}" presName="compNode" presStyleCnt="0"/>
      <dgm:spPr/>
    </dgm:pt>
    <dgm:pt modelId="{5C2F2328-C06F-4CBA-9A23-BD2490566A93}" type="pres">
      <dgm:prSet presAssocID="{7CDD971D-0865-430D-AE18-9A5DA664E707}" presName="bgRect" presStyleLbl="bgShp" presStyleIdx="2" presStyleCnt="3"/>
      <dgm:spPr/>
    </dgm:pt>
    <dgm:pt modelId="{D05BA14C-A835-4A6F-9E75-8C4E4E09BC12}" type="pres">
      <dgm:prSet presAssocID="{7CDD971D-0865-430D-AE18-9A5DA664E7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E7B87BB-8B3C-42E6-B9A5-AA388EE19A79}" type="pres">
      <dgm:prSet presAssocID="{7CDD971D-0865-430D-AE18-9A5DA664E707}" presName="spaceRect" presStyleCnt="0"/>
      <dgm:spPr/>
    </dgm:pt>
    <dgm:pt modelId="{D9C97706-43FD-4070-B778-8DE361B21A21}" type="pres">
      <dgm:prSet presAssocID="{7CDD971D-0865-430D-AE18-9A5DA664E7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E89933-8B32-46D9-BDB7-6DF36D7FE675}" srcId="{4A3D7C7A-91E7-44E3-AD46-1425C3AC0F95}" destId="{D672A45A-E3A5-4637-A09E-64744982C76E}" srcOrd="1" destOrd="0" parTransId="{D7A5F7F9-3132-41B0-BA3F-82EDDDF33B05}" sibTransId="{92F53791-3223-4876-8494-B0DF4FB1E787}"/>
    <dgm:cxn modelId="{4EF89636-D5A8-41EF-981D-05A51BD76989}" type="presOf" srcId="{6AB1D4A6-DA67-4FA0-83F6-A8FA66EED256}" destId="{1D21C008-D842-4155-803C-63BE4DFB3493}" srcOrd="0" destOrd="0" presId="urn:microsoft.com/office/officeart/2018/2/layout/IconVerticalSolidList"/>
    <dgm:cxn modelId="{DA51C381-F81B-40EE-93DF-59730D6ABF3A}" srcId="{4A3D7C7A-91E7-44E3-AD46-1425C3AC0F95}" destId="{6AB1D4A6-DA67-4FA0-83F6-A8FA66EED256}" srcOrd="0" destOrd="0" parTransId="{F2BF0829-08AB-4555-A256-5FD6AE134363}" sibTransId="{90945AE8-DEB7-4715-9501-51E576A96769}"/>
    <dgm:cxn modelId="{2236AD8D-0253-4568-AE39-3FDF85EA0FBB}" type="presOf" srcId="{7CDD971D-0865-430D-AE18-9A5DA664E707}" destId="{D9C97706-43FD-4070-B778-8DE361B21A21}" srcOrd="0" destOrd="0" presId="urn:microsoft.com/office/officeart/2018/2/layout/IconVerticalSolidList"/>
    <dgm:cxn modelId="{9BB66598-050E-4E6E-A193-70038AAEC06A}" type="presOf" srcId="{D672A45A-E3A5-4637-A09E-64744982C76E}" destId="{750D21D4-17F8-44B4-94D3-EFCF0E8524DB}" srcOrd="0" destOrd="0" presId="urn:microsoft.com/office/officeart/2018/2/layout/IconVerticalSolidList"/>
    <dgm:cxn modelId="{FB82DBB8-129E-4626-96E7-91400E010E73}" type="presOf" srcId="{4A3D7C7A-91E7-44E3-AD46-1425C3AC0F95}" destId="{E1C5E5E8-FF32-4960-B57F-F38085874625}" srcOrd="0" destOrd="0" presId="urn:microsoft.com/office/officeart/2018/2/layout/IconVerticalSolidList"/>
    <dgm:cxn modelId="{A7B029F3-F510-4B58-AF17-8C1E6D7D222E}" srcId="{4A3D7C7A-91E7-44E3-AD46-1425C3AC0F95}" destId="{7CDD971D-0865-430D-AE18-9A5DA664E707}" srcOrd="2" destOrd="0" parTransId="{A8D1307D-38B0-4B2A-AE72-79D12C02C803}" sibTransId="{EBFD372C-A94C-4CE1-9301-EA62D97E909F}"/>
    <dgm:cxn modelId="{DB2123A8-8F7F-4D6C-BE11-D9AD2D4CAE36}" type="presParOf" srcId="{E1C5E5E8-FF32-4960-B57F-F38085874625}" destId="{F44D830A-6318-4C15-858C-73DE2B7E4379}" srcOrd="0" destOrd="0" presId="urn:microsoft.com/office/officeart/2018/2/layout/IconVerticalSolidList"/>
    <dgm:cxn modelId="{C3A85F28-3286-4729-9631-D3387EA9CF4F}" type="presParOf" srcId="{F44D830A-6318-4C15-858C-73DE2B7E4379}" destId="{24CA028B-F9DF-48E8-82EE-05C75E43BB50}" srcOrd="0" destOrd="0" presId="urn:microsoft.com/office/officeart/2018/2/layout/IconVerticalSolidList"/>
    <dgm:cxn modelId="{98659960-8A2D-4902-B9AE-C54D3866CF04}" type="presParOf" srcId="{F44D830A-6318-4C15-858C-73DE2B7E4379}" destId="{6771E86F-135F-41F2-B574-674B7CB53A32}" srcOrd="1" destOrd="0" presId="urn:microsoft.com/office/officeart/2018/2/layout/IconVerticalSolidList"/>
    <dgm:cxn modelId="{DA4363E5-513B-4762-BE9D-6CF2FF4A8D18}" type="presParOf" srcId="{F44D830A-6318-4C15-858C-73DE2B7E4379}" destId="{05A377EF-5751-4EF1-8ED4-B33142744BD0}" srcOrd="2" destOrd="0" presId="urn:microsoft.com/office/officeart/2018/2/layout/IconVerticalSolidList"/>
    <dgm:cxn modelId="{0DDC5447-6A45-457E-B640-272BA6A97046}" type="presParOf" srcId="{F44D830A-6318-4C15-858C-73DE2B7E4379}" destId="{1D21C008-D842-4155-803C-63BE4DFB3493}" srcOrd="3" destOrd="0" presId="urn:microsoft.com/office/officeart/2018/2/layout/IconVerticalSolidList"/>
    <dgm:cxn modelId="{BDE0CF16-64EB-423D-AFDC-B07B5115210F}" type="presParOf" srcId="{E1C5E5E8-FF32-4960-B57F-F38085874625}" destId="{A8EA6A42-179D-4B53-8B86-C850BB1E47D0}" srcOrd="1" destOrd="0" presId="urn:microsoft.com/office/officeart/2018/2/layout/IconVerticalSolidList"/>
    <dgm:cxn modelId="{DB037341-EA66-4D7A-84B8-3F0BBE31C347}" type="presParOf" srcId="{E1C5E5E8-FF32-4960-B57F-F38085874625}" destId="{4C6D0218-790A-4F22-938D-23615B6076D2}" srcOrd="2" destOrd="0" presId="urn:microsoft.com/office/officeart/2018/2/layout/IconVerticalSolidList"/>
    <dgm:cxn modelId="{F87351A5-20F6-4D9A-8E05-12D9977DAA80}" type="presParOf" srcId="{4C6D0218-790A-4F22-938D-23615B6076D2}" destId="{B789AC32-D4E4-4A68-97A0-92BC580B6243}" srcOrd="0" destOrd="0" presId="urn:microsoft.com/office/officeart/2018/2/layout/IconVerticalSolidList"/>
    <dgm:cxn modelId="{FA50380B-B153-4849-8A38-AD2F90193F1E}" type="presParOf" srcId="{4C6D0218-790A-4F22-938D-23615B6076D2}" destId="{603AE90A-FB42-4F33-ADA7-3AA48F75D095}" srcOrd="1" destOrd="0" presId="urn:microsoft.com/office/officeart/2018/2/layout/IconVerticalSolidList"/>
    <dgm:cxn modelId="{C0013EED-9A99-4EFF-B2F3-B7BC76C49035}" type="presParOf" srcId="{4C6D0218-790A-4F22-938D-23615B6076D2}" destId="{744EA95A-5B74-48A2-A56D-64D6FD12D017}" srcOrd="2" destOrd="0" presId="urn:microsoft.com/office/officeart/2018/2/layout/IconVerticalSolidList"/>
    <dgm:cxn modelId="{4DD3C7BC-686C-420E-877D-E877008B1EC9}" type="presParOf" srcId="{4C6D0218-790A-4F22-938D-23615B6076D2}" destId="{750D21D4-17F8-44B4-94D3-EFCF0E8524DB}" srcOrd="3" destOrd="0" presId="urn:microsoft.com/office/officeart/2018/2/layout/IconVerticalSolidList"/>
    <dgm:cxn modelId="{D4AC9200-12A5-49A2-AF8E-04810A42FD74}" type="presParOf" srcId="{E1C5E5E8-FF32-4960-B57F-F38085874625}" destId="{3BF32FB2-F950-48AC-A79F-FE5A9FB36580}" srcOrd="3" destOrd="0" presId="urn:microsoft.com/office/officeart/2018/2/layout/IconVerticalSolidList"/>
    <dgm:cxn modelId="{C2009B35-15D9-4DC1-B777-B98DBC281D8A}" type="presParOf" srcId="{E1C5E5E8-FF32-4960-B57F-F38085874625}" destId="{5C5689E0-AF9A-442C-82C0-0B79B1171A2E}" srcOrd="4" destOrd="0" presId="urn:microsoft.com/office/officeart/2018/2/layout/IconVerticalSolidList"/>
    <dgm:cxn modelId="{EF9BBE03-AD64-4E1B-87B5-D1B5F115CEE7}" type="presParOf" srcId="{5C5689E0-AF9A-442C-82C0-0B79B1171A2E}" destId="{5C2F2328-C06F-4CBA-9A23-BD2490566A93}" srcOrd="0" destOrd="0" presId="urn:microsoft.com/office/officeart/2018/2/layout/IconVerticalSolidList"/>
    <dgm:cxn modelId="{A9687130-3262-4CBE-A6A1-EDE9958FC97B}" type="presParOf" srcId="{5C5689E0-AF9A-442C-82C0-0B79B1171A2E}" destId="{D05BA14C-A835-4A6F-9E75-8C4E4E09BC12}" srcOrd="1" destOrd="0" presId="urn:microsoft.com/office/officeart/2018/2/layout/IconVerticalSolidList"/>
    <dgm:cxn modelId="{A9A7668C-6F21-4B9C-8D29-1F4A9F7E9744}" type="presParOf" srcId="{5C5689E0-AF9A-442C-82C0-0B79B1171A2E}" destId="{2E7B87BB-8B3C-42E6-B9A5-AA388EE19A79}" srcOrd="2" destOrd="0" presId="urn:microsoft.com/office/officeart/2018/2/layout/IconVerticalSolidList"/>
    <dgm:cxn modelId="{DAB0FA61-F32B-47BB-82F9-849BFA184818}" type="presParOf" srcId="{5C5689E0-AF9A-442C-82C0-0B79B1171A2E}" destId="{D9C97706-43FD-4070-B778-8DE361B21A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2CDDC-310A-496A-888C-A397CCBCB4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A1C21A3-8EA5-4C02-8AD5-A53E3689774A}">
      <dgm:prSet/>
      <dgm:spPr/>
      <dgm:t>
        <a:bodyPr/>
        <a:lstStyle/>
        <a:p>
          <a:r>
            <a:rPr lang="en-US"/>
            <a:t>In certain cases, installing UNIX (Ubuntu) on Windows might be challenging</a:t>
          </a:r>
        </a:p>
      </dgm:t>
    </dgm:pt>
    <dgm:pt modelId="{B71B112B-3451-4761-9D65-7E97CC34D35B}" type="parTrans" cxnId="{1ACEA264-4C03-40EA-A67C-7403BDFA228F}">
      <dgm:prSet/>
      <dgm:spPr/>
      <dgm:t>
        <a:bodyPr/>
        <a:lstStyle/>
        <a:p>
          <a:endParaRPr lang="en-US"/>
        </a:p>
      </dgm:t>
    </dgm:pt>
    <dgm:pt modelId="{4CAD4856-B3C3-4888-AFBE-C40E397C4B03}" type="sibTrans" cxnId="{1ACEA264-4C03-40EA-A67C-7403BDFA228F}">
      <dgm:prSet/>
      <dgm:spPr/>
      <dgm:t>
        <a:bodyPr/>
        <a:lstStyle/>
        <a:p>
          <a:endParaRPr lang="en-US"/>
        </a:p>
      </dgm:t>
    </dgm:pt>
    <dgm:pt modelId="{36F14D38-22B9-4267-A677-4E941512FF8B}">
      <dgm:prSet/>
      <dgm:spPr/>
      <dgm:t>
        <a:bodyPr/>
        <a:lstStyle/>
        <a:p>
          <a:r>
            <a:rPr lang="en-US"/>
            <a:t>Cloud is an alternative allowing to run UNIX and Python on any computer regardless of the operating system </a:t>
          </a:r>
        </a:p>
      </dgm:t>
    </dgm:pt>
    <dgm:pt modelId="{0FC65DD6-0768-4501-A599-983163174C4C}" type="parTrans" cxnId="{90BD238E-5A26-4488-8E95-CE86AAE9CB66}">
      <dgm:prSet/>
      <dgm:spPr/>
      <dgm:t>
        <a:bodyPr/>
        <a:lstStyle/>
        <a:p>
          <a:endParaRPr lang="en-US"/>
        </a:p>
      </dgm:t>
    </dgm:pt>
    <dgm:pt modelId="{8F27E0C3-D67D-4131-889A-553F55F7DD8B}" type="sibTrans" cxnId="{90BD238E-5A26-4488-8E95-CE86AAE9CB66}">
      <dgm:prSet/>
      <dgm:spPr/>
      <dgm:t>
        <a:bodyPr/>
        <a:lstStyle/>
        <a:p>
          <a:endParaRPr lang="en-US"/>
        </a:p>
      </dgm:t>
    </dgm:pt>
    <dgm:pt modelId="{09D7B060-FA4E-43E4-B44D-62F42E16723E}" type="pres">
      <dgm:prSet presAssocID="{4AD2CDDC-310A-496A-888C-A397CCBCB453}" presName="root" presStyleCnt="0">
        <dgm:presLayoutVars>
          <dgm:dir/>
          <dgm:resizeHandles val="exact"/>
        </dgm:presLayoutVars>
      </dgm:prSet>
      <dgm:spPr/>
    </dgm:pt>
    <dgm:pt modelId="{A9DF05C5-935E-4EC3-83FA-8CA987B3FCEF}" type="pres">
      <dgm:prSet presAssocID="{EA1C21A3-8EA5-4C02-8AD5-A53E3689774A}" presName="compNode" presStyleCnt="0"/>
      <dgm:spPr/>
    </dgm:pt>
    <dgm:pt modelId="{477F0A31-34C9-4BF2-9D9F-6D49BF029D77}" type="pres">
      <dgm:prSet presAssocID="{EA1C21A3-8EA5-4C02-8AD5-A53E3689774A}" presName="bgRect" presStyleLbl="bgShp" presStyleIdx="0" presStyleCnt="2"/>
      <dgm:spPr/>
    </dgm:pt>
    <dgm:pt modelId="{D21A28CF-C237-4CE7-B2F4-9318CA6683CD}" type="pres">
      <dgm:prSet presAssocID="{EA1C21A3-8EA5-4C02-8AD5-A53E368977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57E3431-059A-4E5B-BC68-1B4E130832D3}" type="pres">
      <dgm:prSet presAssocID="{EA1C21A3-8EA5-4C02-8AD5-A53E3689774A}" presName="spaceRect" presStyleCnt="0"/>
      <dgm:spPr/>
    </dgm:pt>
    <dgm:pt modelId="{A7BA262E-408E-48C7-A263-7F22888375EA}" type="pres">
      <dgm:prSet presAssocID="{EA1C21A3-8EA5-4C02-8AD5-A53E3689774A}" presName="parTx" presStyleLbl="revTx" presStyleIdx="0" presStyleCnt="2">
        <dgm:presLayoutVars>
          <dgm:chMax val="0"/>
          <dgm:chPref val="0"/>
        </dgm:presLayoutVars>
      </dgm:prSet>
      <dgm:spPr/>
    </dgm:pt>
    <dgm:pt modelId="{D760E196-5DF3-4C27-BDC6-1F99B654CED0}" type="pres">
      <dgm:prSet presAssocID="{4CAD4856-B3C3-4888-AFBE-C40E397C4B03}" presName="sibTrans" presStyleCnt="0"/>
      <dgm:spPr/>
    </dgm:pt>
    <dgm:pt modelId="{AE6D5396-848A-4AA3-BA8C-6593371B76F1}" type="pres">
      <dgm:prSet presAssocID="{36F14D38-22B9-4267-A677-4E941512FF8B}" presName="compNode" presStyleCnt="0"/>
      <dgm:spPr/>
    </dgm:pt>
    <dgm:pt modelId="{EC1F285B-165D-4849-9A07-1318F6E3A1DB}" type="pres">
      <dgm:prSet presAssocID="{36F14D38-22B9-4267-A677-4E941512FF8B}" presName="bgRect" presStyleLbl="bgShp" presStyleIdx="1" presStyleCnt="2"/>
      <dgm:spPr/>
    </dgm:pt>
    <dgm:pt modelId="{55C8CDAD-D00F-41E5-B8DD-2188B2E0B08C}" type="pres">
      <dgm:prSet presAssocID="{36F14D38-22B9-4267-A677-4E941512FF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5464137-7D15-481C-91CE-7831FD0DCC86}" type="pres">
      <dgm:prSet presAssocID="{36F14D38-22B9-4267-A677-4E941512FF8B}" presName="spaceRect" presStyleCnt="0"/>
      <dgm:spPr/>
    </dgm:pt>
    <dgm:pt modelId="{39F93539-6CB9-483D-A538-6E71F3A4AF66}" type="pres">
      <dgm:prSet presAssocID="{36F14D38-22B9-4267-A677-4E941512FF8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93E4E39-FB5C-4C83-8B85-287BB95B1480}" type="presOf" srcId="{4AD2CDDC-310A-496A-888C-A397CCBCB453}" destId="{09D7B060-FA4E-43E4-B44D-62F42E16723E}" srcOrd="0" destOrd="0" presId="urn:microsoft.com/office/officeart/2018/2/layout/IconVerticalSolidList"/>
    <dgm:cxn modelId="{22C81D48-822F-483D-B334-0E8F366DD690}" type="presOf" srcId="{36F14D38-22B9-4267-A677-4E941512FF8B}" destId="{39F93539-6CB9-483D-A538-6E71F3A4AF66}" srcOrd="0" destOrd="0" presId="urn:microsoft.com/office/officeart/2018/2/layout/IconVerticalSolidList"/>
    <dgm:cxn modelId="{1ACEA264-4C03-40EA-A67C-7403BDFA228F}" srcId="{4AD2CDDC-310A-496A-888C-A397CCBCB453}" destId="{EA1C21A3-8EA5-4C02-8AD5-A53E3689774A}" srcOrd="0" destOrd="0" parTransId="{B71B112B-3451-4761-9D65-7E97CC34D35B}" sibTransId="{4CAD4856-B3C3-4888-AFBE-C40E397C4B03}"/>
    <dgm:cxn modelId="{7AAC636C-195E-4C82-9F58-7D45AF969FA4}" type="presOf" srcId="{EA1C21A3-8EA5-4C02-8AD5-A53E3689774A}" destId="{A7BA262E-408E-48C7-A263-7F22888375EA}" srcOrd="0" destOrd="0" presId="urn:microsoft.com/office/officeart/2018/2/layout/IconVerticalSolidList"/>
    <dgm:cxn modelId="{90BD238E-5A26-4488-8E95-CE86AAE9CB66}" srcId="{4AD2CDDC-310A-496A-888C-A397CCBCB453}" destId="{36F14D38-22B9-4267-A677-4E941512FF8B}" srcOrd="1" destOrd="0" parTransId="{0FC65DD6-0768-4501-A599-983163174C4C}" sibTransId="{8F27E0C3-D67D-4131-889A-553F55F7DD8B}"/>
    <dgm:cxn modelId="{2ED214D3-9A26-4978-A086-88372A91652B}" type="presParOf" srcId="{09D7B060-FA4E-43E4-B44D-62F42E16723E}" destId="{A9DF05C5-935E-4EC3-83FA-8CA987B3FCEF}" srcOrd="0" destOrd="0" presId="urn:microsoft.com/office/officeart/2018/2/layout/IconVerticalSolidList"/>
    <dgm:cxn modelId="{6344C045-2D13-43AA-BB8D-9ADBF0005160}" type="presParOf" srcId="{A9DF05C5-935E-4EC3-83FA-8CA987B3FCEF}" destId="{477F0A31-34C9-4BF2-9D9F-6D49BF029D77}" srcOrd="0" destOrd="0" presId="urn:microsoft.com/office/officeart/2018/2/layout/IconVerticalSolidList"/>
    <dgm:cxn modelId="{83669A1C-30BB-4808-8633-2F32319C2538}" type="presParOf" srcId="{A9DF05C5-935E-4EC3-83FA-8CA987B3FCEF}" destId="{D21A28CF-C237-4CE7-B2F4-9318CA6683CD}" srcOrd="1" destOrd="0" presId="urn:microsoft.com/office/officeart/2018/2/layout/IconVerticalSolidList"/>
    <dgm:cxn modelId="{E6EE1D3B-3652-4305-A363-147CA1458377}" type="presParOf" srcId="{A9DF05C5-935E-4EC3-83FA-8CA987B3FCEF}" destId="{357E3431-059A-4E5B-BC68-1B4E130832D3}" srcOrd="2" destOrd="0" presId="urn:microsoft.com/office/officeart/2018/2/layout/IconVerticalSolidList"/>
    <dgm:cxn modelId="{C2CA5ECF-A71C-48B6-941A-3E67594D96D0}" type="presParOf" srcId="{A9DF05C5-935E-4EC3-83FA-8CA987B3FCEF}" destId="{A7BA262E-408E-48C7-A263-7F22888375EA}" srcOrd="3" destOrd="0" presId="urn:microsoft.com/office/officeart/2018/2/layout/IconVerticalSolidList"/>
    <dgm:cxn modelId="{EA2AD0ED-1E2C-44D9-B37F-FE3D8414440F}" type="presParOf" srcId="{09D7B060-FA4E-43E4-B44D-62F42E16723E}" destId="{D760E196-5DF3-4C27-BDC6-1F99B654CED0}" srcOrd="1" destOrd="0" presId="urn:microsoft.com/office/officeart/2018/2/layout/IconVerticalSolidList"/>
    <dgm:cxn modelId="{B5C71E98-5F59-4B55-8729-AF281FE4458C}" type="presParOf" srcId="{09D7B060-FA4E-43E4-B44D-62F42E16723E}" destId="{AE6D5396-848A-4AA3-BA8C-6593371B76F1}" srcOrd="2" destOrd="0" presId="urn:microsoft.com/office/officeart/2018/2/layout/IconVerticalSolidList"/>
    <dgm:cxn modelId="{E90DB302-3EAC-44C4-BA16-FDFD01B0EBA3}" type="presParOf" srcId="{AE6D5396-848A-4AA3-BA8C-6593371B76F1}" destId="{EC1F285B-165D-4849-9A07-1318F6E3A1DB}" srcOrd="0" destOrd="0" presId="urn:microsoft.com/office/officeart/2018/2/layout/IconVerticalSolidList"/>
    <dgm:cxn modelId="{AD55E853-478C-49BA-A676-5C22967053D4}" type="presParOf" srcId="{AE6D5396-848A-4AA3-BA8C-6593371B76F1}" destId="{55C8CDAD-D00F-41E5-B8DD-2188B2E0B08C}" srcOrd="1" destOrd="0" presId="urn:microsoft.com/office/officeart/2018/2/layout/IconVerticalSolidList"/>
    <dgm:cxn modelId="{3C367F43-8D61-4DD4-9D7B-E5EB4B6A723C}" type="presParOf" srcId="{AE6D5396-848A-4AA3-BA8C-6593371B76F1}" destId="{75464137-7D15-481C-91CE-7831FD0DCC86}" srcOrd="2" destOrd="0" presId="urn:microsoft.com/office/officeart/2018/2/layout/IconVerticalSolidList"/>
    <dgm:cxn modelId="{1411368F-DEFF-466D-9ACD-788C522C433E}" type="presParOf" srcId="{AE6D5396-848A-4AA3-BA8C-6593371B76F1}" destId="{39F93539-6CB9-483D-A538-6E71F3A4AF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1E1D30-F910-46F0-9228-91BD5682FF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5E34198-63D0-4569-87CA-68E9E9E00175}">
      <dgm:prSet/>
      <dgm:spPr/>
      <dgm:t>
        <a:bodyPr/>
        <a:lstStyle/>
        <a:p>
          <a:r>
            <a:rPr lang="en-US"/>
            <a:t>Open google/gmail account if you don’t have one</a:t>
          </a:r>
        </a:p>
      </dgm:t>
    </dgm:pt>
    <dgm:pt modelId="{ADC36C7B-157C-4A05-B541-99909874D3D6}" type="parTrans" cxnId="{A3FDA2DD-B5F3-4613-8FE3-7AB7A0E82AF0}">
      <dgm:prSet/>
      <dgm:spPr/>
      <dgm:t>
        <a:bodyPr/>
        <a:lstStyle/>
        <a:p>
          <a:endParaRPr lang="en-US"/>
        </a:p>
      </dgm:t>
    </dgm:pt>
    <dgm:pt modelId="{D56B276E-D99F-44AA-BDE1-F23272D53536}" type="sibTrans" cxnId="{A3FDA2DD-B5F3-4613-8FE3-7AB7A0E82AF0}">
      <dgm:prSet/>
      <dgm:spPr/>
      <dgm:t>
        <a:bodyPr/>
        <a:lstStyle/>
        <a:p>
          <a:endParaRPr lang="en-US"/>
        </a:p>
      </dgm:t>
    </dgm:pt>
    <dgm:pt modelId="{B45128CF-EA0A-4E22-AECF-F4C1C53180FF}">
      <dgm:prSet/>
      <dgm:spPr/>
      <dgm:t>
        <a:bodyPr/>
        <a:lstStyle/>
        <a:p>
          <a:r>
            <a:rPr lang="en-US" dirty="0"/>
            <a:t>Go to </a:t>
          </a:r>
          <a:r>
            <a:rPr lang="en-US" dirty="0">
              <a:hlinkClick xmlns:r="http://schemas.openxmlformats.org/officeDocument/2006/relationships" r:id="rId1"/>
            </a:rPr>
            <a:t>https://colab.research.google.com/</a:t>
          </a:r>
          <a:endParaRPr lang="en-US" dirty="0"/>
        </a:p>
      </dgm:t>
    </dgm:pt>
    <dgm:pt modelId="{F4A32ED5-C739-41E8-8613-5E540B3CF9DA}" type="parTrans" cxnId="{B5CFC2CF-6429-46CC-905F-CEC4B5A29DB6}">
      <dgm:prSet/>
      <dgm:spPr/>
      <dgm:t>
        <a:bodyPr/>
        <a:lstStyle/>
        <a:p>
          <a:endParaRPr lang="en-US"/>
        </a:p>
      </dgm:t>
    </dgm:pt>
    <dgm:pt modelId="{27404B7D-4D30-42CD-B4F1-70B006149D9F}" type="sibTrans" cxnId="{B5CFC2CF-6429-46CC-905F-CEC4B5A29DB6}">
      <dgm:prSet/>
      <dgm:spPr/>
      <dgm:t>
        <a:bodyPr/>
        <a:lstStyle/>
        <a:p>
          <a:endParaRPr lang="en-US"/>
        </a:p>
      </dgm:t>
    </dgm:pt>
    <dgm:pt modelId="{B11A3B44-FFE2-49D6-BC0E-5249F9139538}" type="pres">
      <dgm:prSet presAssocID="{D21E1D30-F910-46F0-9228-91BD5682FF4E}" presName="root" presStyleCnt="0">
        <dgm:presLayoutVars>
          <dgm:dir/>
          <dgm:resizeHandles val="exact"/>
        </dgm:presLayoutVars>
      </dgm:prSet>
      <dgm:spPr/>
    </dgm:pt>
    <dgm:pt modelId="{AB8B3E57-AEFC-4F4D-AD89-E5E96642EAF6}" type="pres">
      <dgm:prSet presAssocID="{15E34198-63D0-4569-87CA-68E9E9E00175}" presName="compNode" presStyleCnt="0"/>
      <dgm:spPr/>
    </dgm:pt>
    <dgm:pt modelId="{033F41F9-EA79-4C75-AD99-8EC77CB7FD98}" type="pres">
      <dgm:prSet presAssocID="{15E34198-63D0-4569-87CA-68E9E9E00175}" presName="bgRect" presStyleLbl="bgShp" presStyleIdx="0" presStyleCnt="2"/>
      <dgm:spPr/>
    </dgm:pt>
    <dgm:pt modelId="{B64E8B6E-4019-45E8-B481-C0648C61B21A}" type="pres">
      <dgm:prSet presAssocID="{15E34198-63D0-4569-87CA-68E9E9E00175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18B88B3-9458-4CEB-BD9C-21702602D8E4}" type="pres">
      <dgm:prSet presAssocID="{15E34198-63D0-4569-87CA-68E9E9E00175}" presName="spaceRect" presStyleCnt="0"/>
      <dgm:spPr/>
    </dgm:pt>
    <dgm:pt modelId="{386851C6-12FC-47C1-9628-4E4C3D8B84E6}" type="pres">
      <dgm:prSet presAssocID="{15E34198-63D0-4569-87CA-68E9E9E00175}" presName="parTx" presStyleLbl="revTx" presStyleIdx="0" presStyleCnt="2">
        <dgm:presLayoutVars>
          <dgm:chMax val="0"/>
          <dgm:chPref val="0"/>
        </dgm:presLayoutVars>
      </dgm:prSet>
      <dgm:spPr/>
    </dgm:pt>
    <dgm:pt modelId="{A6C436CF-04BD-4468-8368-7630C7F1A412}" type="pres">
      <dgm:prSet presAssocID="{D56B276E-D99F-44AA-BDE1-F23272D53536}" presName="sibTrans" presStyleCnt="0"/>
      <dgm:spPr/>
    </dgm:pt>
    <dgm:pt modelId="{D367B495-5D60-4A25-8B6F-F621E87A75B2}" type="pres">
      <dgm:prSet presAssocID="{B45128CF-EA0A-4E22-AECF-F4C1C53180FF}" presName="compNode" presStyleCnt="0"/>
      <dgm:spPr/>
    </dgm:pt>
    <dgm:pt modelId="{A5C1434D-1CB4-4171-AFF1-C8F38EB38ACC}" type="pres">
      <dgm:prSet presAssocID="{B45128CF-EA0A-4E22-AECF-F4C1C53180FF}" presName="bgRect" presStyleLbl="bgShp" presStyleIdx="1" presStyleCnt="2"/>
      <dgm:spPr/>
    </dgm:pt>
    <dgm:pt modelId="{000ECC07-55B5-4866-99DF-E1EA9E9FFD3C}" type="pres">
      <dgm:prSet presAssocID="{B45128CF-EA0A-4E22-AECF-F4C1C53180FF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90A3F8F-A00A-4F31-BA49-70A686DBD4D9}" type="pres">
      <dgm:prSet presAssocID="{B45128CF-EA0A-4E22-AECF-F4C1C53180FF}" presName="spaceRect" presStyleCnt="0"/>
      <dgm:spPr/>
    </dgm:pt>
    <dgm:pt modelId="{3F37BA69-9CA5-44CA-9F20-CC05610A42AF}" type="pres">
      <dgm:prSet presAssocID="{B45128CF-EA0A-4E22-AECF-F4C1C53180F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0F22146-263F-436E-BD78-564FD2215AE2}" type="presOf" srcId="{D21E1D30-F910-46F0-9228-91BD5682FF4E}" destId="{B11A3B44-FFE2-49D6-BC0E-5249F9139538}" srcOrd="0" destOrd="0" presId="urn:microsoft.com/office/officeart/2018/2/layout/IconVerticalSolidList"/>
    <dgm:cxn modelId="{AC81777D-E285-43D7-B11E-77AD208C407E}" type="presOf" srcId="{15E34198-63D0-4569-87CA-68E9E9E00175}" destId="{386851C6-12FC-47C1-9628-4E4C3D8B84E6}" srcOrd="0" destOrd="0" presId="urn:microsoft.com/office/officeart/2018/2/layout/IconVerticalSolidList"/>
    <dgm:cxn modelId="{893B64C0-6EE4-4215-B286-E61C9A6AAF97}" type="presOf" srcId="{B45128CF-EA0A-4E22-AECF-F4C1C53180FF}" destId="{3F37BA69-9CA5-44CA-9F20-CC05610A42AF}" srcOrd="0" destOrd="0" presId="urn:microsoft.com/office/officeart/2018/2/layout/IconVerticalSolidList"/>
    <dgm:cxn modelId="{B5CFC2CF-6429-46CC-905F-CEC4B5A29DB6}" srcId="{D21E1D30-F910-46F0-9228-91BD5682FF4E}" destId="{B45128CF-EA0A-4E22-AECF-F4C1C53180FF}" srcOrd="1" destOrd="0" parTransId="{F4A32ED5-C739-41E8-8613-5E540B3CF9DA}" sibTransId="{27404B7D-4D30-42CD-B4F1-70B006149D9F}"/>
    <dgm:cxn modelId="{A3FDA2DD-B5F3-4613-8FE3-7AB7A0E82AF0}" srcId="{D21E1D30-F910-46F0-9228-91BD5682FF4E}" destId="{15E34198-63D0-4569-87CA-68E9E9E00175}" srcOrd="0" destOrd="0" parTransId="{ADC36C7B-157C-4A05-B541-99909874D3D6}" sibTransId="{D56B276E-D99F-44AA-BDE1-F23272D53536}"/>
    <dgm:cxn modelId="{DA54D6AA-FA7F-464B-8E4F-958C665BC5EF}" type="presParOf" srcId="{B11A3B44-FFE2-49D6-BC0E-5249F9139538}" destId="{AB8B3E57-AEFC-4F4D-AD89-E5E96642EAF6}" srcOrd="0" destOrd="0" presId="urn:microsoft.com/office/officeart/2018/2/layout/IconVerticalSolidList"/>
    <dgm:cxn modelId="{59145D26-56F3-4EAC-968A-91EE7B6B6ADE}" type="presParOf" srcId="{AB8B3E57-AEFC-4F4D-AD89-E5E96642EAF6}" destId="{033F41F9-EA79-4C75-AD99-8EC77CB7FD98}" srcOrd="0" destOrd="0" presId="urn:microsoft.com/office/officeart/2018/2/layout/IconVerticalSolidList"/>
    <dgm:cxn modelId="{8574265B-7244-4F07-8E31-2680AA6E4FF9}" type="presParOf" srcId="{AB8B3E57-AEFC-4F4D-AD89-E5E96642EAF6}" destId="{B64E8B6E-4019-45E8-B481-C0648C61B21A}" srcOrd="1" destOrd="0" presId="urn:microsoft.com/office/officeart/2018/2/layout/IconVerticalSolidList"/>
    <dgm:cxn modelId="{B7195058-B39D-4301-B5DD-2E9B7FC352DE}" type="presParOf" srcId="{AB8B3E57-AEFC-4F4D-AD89-E5E96642EAF6}" destId="{418B88B3-9458-4CEB-BD9C-21702602D8E4}" srcOrd="2" destOrd="0" presId="urn:microsoft.com/office/officeart/2018/2/layout/IconVerticalSolidList"/>
    <dgm:cxn modelId="{44AC2AA0-6D47-4DD9-8277-31348219603F}" type="presParOf" srcId="{AB8B3E57-AEFC-4F4D-AD89-E5E96642EAF6}" destId="{386851C6-12FC-47C1-9628-4E4C3D8B84E6}" srcOrd="3" destOrd="0" presId="urn:microsoft.com/office/officeart/2018/2/layout/IconVerticalSolidList"/>
    <dgm:cxn modelId="{DB144CFC-EF5C-4EC6-B678-77DC7E67D9D5}" type="presParOf" srcId="{B11A3B44-FFE2-49D6-BC0E-5249F9139538}" destId="{A6C436CF-04BD-4468-8368-7630C7F1A412}" srcOrd="1" destOrd="0" presId="urn:microsoft.com/office/officeart/2018/2/layout/IconVerticalSolidList"/>
    <dgm:cxn modelId="{7EB49377-58F5-48A9-A391-EC3BF75C2EED}" type="presParOf" srcId="{B11A3B44-FFE2-49D6-BC0E-5249F9139538}" destId="{D367B495-5D60-4A25-8B6F-F621E87A75B2}" srcOrd="2" destOrd="0" presId="urn:microsoft.com/office/officeart/2018/2/layout/IconVerticalSolidList"/>
    <dgm:cxn modelId="{0B07CB10-9C09-4F1F-BCD8-BBDF15B9FF07}" type="presParOf" srcId="{D367B495-5D60-4A25-8B6F-F621E87A75B2}" destId="{A5C1434D-1CB4-4171-AFF1-C8F38EB38ACC}" srcOrd="0" destOrd="0" presId="urn:microsoft.com/office/officeart/2018/2/layout/IconVerticalSolidList"/>
    <dgm:cxn modelId="{965C55CF-5487-47A5-A4CF-5A0E8E695CE0}" type="presParOf" srcId="{D367B495-5D60-4A25-8B6F-F621E87A75B2}" destId="{000ECC07-55B5-4866-99DF-E1EA9E9FFD3C}" srcOrd="1" destOrd="0" presId="urn:microsoft.com/office/officeart/2018/2/layout/IconVerticalSolidList"/>
    <dgm:cxn modelId="{C4BB3DDF-4BF9-479C-94EE-6A0806D52F34}" type="presParOf" srcId="{D367B495-5D60-4A25-8B6F-F621E87A75B2}" destId="{190A3F8F-A00A-4F31-BA49-70A686DBD4D9}" srcOrd="2" destOrd="0" presId="urn:microsoft.com/office/officeart/2018/2/layout/IconVerticalSolidList"/>
    <dgm:cxn modelId="{51943851-098E-4206-89E4-635914DCC56D}" type="presParOf" srcId="{D367B495-5D60-4A25-8B6F-F621E87A75B2}" destId="{3F37BA69-9CA5-44CA-9F20-CC05610A42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3F3879-DE2B-4C74-9EA0-DD10F132AA4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56AD9F-4B5A-4050-8338-2AD6E982EF62}">
      <dgm:prSet/>
      <dgm:spPr/>
      <dgm:t>
        <a:bodyPr/>
        <a:lstStyle/>
        <a:p>
          <a:pPr>
            <a:defRPr cap="all"/>
          </a:pPr>
          <a:r>
            <a:rPr lang="en-US" b="0" i="0"/>
            <a:t>Manual </a:t>
          </a:r>
          <a:endParaRPr lang="en-US"/>
        </a:p>
      </dgm:t>
    </dgm:pt>
    <dgm:pt modelId="{7F1E85FF-F89D-40C9-B132-61521FB20241}" type="parTrans" cxnId="{F0D1E20C-9380-45F4-B661-FA98A0A6EDD9}">
      <dgm:prSet/>
      <dgm:spPr/>
      <dgm:t>
        <a:bodyPr/>
        <a:lstStyle/>
        <a:p>
          <a:endParaRPr lang="en-US"/>
        </a:p>
      </dgm:t>
    </dgm:pt>
    <dgm:pt modelId="{2E338229-BBDE-4A7D-8C0B-23C6CF9460C7}" type="sibTrans" cxnId="{F0D1E20C-9380-45F4-B661-FA98A0A6EDD9}">
      <dgm:prSet/>
      <dgm:spPr/>
      <dgm:t>
        <a:bodyPr/>
        <a:lstStyle/>
        <a:p>
          <a:endParaRPr lang="en-US"/>
        </a:p>
      </dgm:t>
    </dgm:pt>
    <dgm:pt modelId="{B8227E24-A716-4C96-AB0B-E20AFD193E72}">
      <dgm:prSet/>
      <dgm:spPr/>
      <dgm:t>
        <a:bodyPr/>
        <a:lstStyle/>
        <a:p>
          <a:pPr>
            <a:defRPr cap="all"/>
          </a:pPr>
          <a:r>
            <a:rPr lang="en-US" b="0" i="0"/>
            <a:t>Google</a:t>
          </a:r>
          <a:endParaRPr lang="en-US"/>
        </a:p>
      </dgm:t>
    </dgm:pt>
    <dgm:pt modelId="{962C18F9-2CEE-4724-B5EA-D07F27DB7000}" type="parTrans" cxnId="{40F40DC3-D88C-49B1-BFD8-A48DC8714DF3}">
      <dgm:prSet/>
      <dgm:spPr/>
      <dgm:t>
        <a:bodyPr/>
        <a:lstStyle/>
        <a:p>
          <a:endParaRPr lang="en-US"/>
        </a:p>
      </dgm:t>
    </dgm:pt>
    <dgm:pt modelId="{10C98A8A-CB26-4C43-A919-DE6EDAFE36DC}" type="sibTrans" cxnId="{40F40DC3-D88C-49B1-BFD8-A48DC8714DF3}">
      <dgm:prSet/>
      <dgm:spPr/>
      <dgm:t>
        <a:bodyPr/>
        <a:lstStyle/>
        <a:p>
          <a:endParaRPr lang="en-US"/>
        </a:p>
      </dgm:t>
    </dgm:pt>
    <dgm:pt modelId="{553707A8-08C2-4768-846C-C81E870A81B7}" type="pres">
      <dgm:prSet presAssocID="{4D3F3879-DE2B-4C74-9EA0-DD10F132AA43}" presName="root" presStyleCnt="0">
        <dgm:presLayoutVars>
          <dgm:dir/>
          <dgm:resizeHandles val="exact"/>
        </dgm:presLayoutVars>
      </dgm:prSet>
      <dgm:spPr/>
    </dgm:pt>
    <dgm:pt modelId="{F4B8087D-1630-43FC-A595-404225745E07}" type="pres">
      <dgm:prSet presAssocID="{6B56AD9F-4B5A-4050-8338-2AD6E982EF62}" presName="compNode" presStyleCnt="0"/>
      <dgm:spPr/>
    </dgm:pt>
    <dgm:pt modelId="{ADE43F5E-8812-4D6B-AEC9-E8885E0B27AC}" type="pres">
      <dgm:prSet presAssocID="{6B56AD9F-4B5A-4050-8338-2AD6E982EF62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CBD474A-239F-4C28-A65E-2513F5E79436}" type="pres">
      <dgm:prSet presAssocID="{6B56AD9F-4B5A-4050-8338-2AD6E982EF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9CF0D174-FF68-4969-8C75-C436F17955C3}" type="pres">
      <dgm:prSet presAssocID="{6B56AD9F-4B5A-4050-8338-2AD6E982EF62}" presName="spaceRect" presStyleCnt="0"/>
      <dgm:spPr/>
    </dgm:pt>
    <dgm:pt modelId="{54D1DB04-794A-4AD3-8FF7-E3124BC3BEDF}" type="pres">
      <dgm:prSet presAssocID="{6B56AD9F-4B5A-4050-8338-2AD6E982EF62}" presName="textRect" presStyleLbl="revTx" presStyleIdx="0" presStyleCnt="2">
        <dgm:presLayoutVars>
          <dgm:chMax val="1"/>
          <dgm:chPref val="1"/>
        </dgm:presLayoutVars>
      </dgm:prSet>
      <dgm:spPr/>
    </dgm:pt>
    <dgm:pt modelId="{C7FD9BC4-9D7A-41D1-85F2-7CF1D199B92D}" type="pres">
      <dgm:prSet presAssocID="{2E338229-BBDE-4A7D-8C0B-23C6CF9460C7}" presName="sibTrans" presStyleCnt="0"/>
      <dgm:spPr/>
    </dgm:pt>
    <dgm:pt modelId="{10188AF3-BE80-40C5-84E6-B7C77BC92CF5}" type="pres">
      <dgm:prSet presAssocID="{B8227E24-A716-4C96-AB0B-E20AFD193E72}" presName="compNode" presStyleCnt="0"/>
      <dgm:spPr/>
    </dgm:pt>
    <dgm:pt modelId="{7F7563E6-179C-4744-B72A-DD16DB064F01}" type="pres">
      <dgm:prSet presAssocID="{B8227E24-A716-4C96-AB0B-E20AFD193E7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E4331E3-CBF7-4E8C-B68E-1EA3A55679EC}" type="pres">
      <dgm:prSet presAssocID="{B8227E24-A716-4C96-AB0B-E20AFD193E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2BB9678-BE61-4277-AB55-8EED00245ABF}" type="pres">
      <dgm:prSet presAssocID="{B8227E24-A716-4C96-AB0B-E20AFD193E72}" presName="spaceRect" presStyleCnt="0"/>
      <dgm:spPr/>
    </dgm:pt>
    <dgm:pt modelId="{70B3A68D-9648-4B97-8F3C-59B79FE662FE}" type="pres">
      <dgm:prSet presAssocID="{B8227E24-A716-4C96-AB0B-E20AFD193E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0D1E20C-9380-45F4-B661-FA98A0A6EDD9}" srcId="{4D3F3879-DE2B-4C74-9EA0-DD10F132AA43}" destId="{6B56AD9F-4B5A-4050-8338-2AD6E982EF62}" srcOrd="0" destOrd="0" parTransId="{7F1E85FF-F89D-40C9-B132-61521FB20241}" sibTransId="{2E338229-BBDE-4A7D-8C0B-23C6CF9460C7}"/>
    <dgm:cxn modelId="{5EB0785D-F995-40C4-989A-484D9570374B}" type="presOf" srcId="{B8227E24-A716-4C96-AB0B-E20AFD193E72}" destId="{70B3A68D-9648-4B97-8F3C-59B79FE662FE}" srcOrd="0" destOrd="0" presId="urn:microsoft.com/office/officeart/2018/5/layout/IconLeafLabelList"/>
    <dgm:cxn modelId="{40F40DC3-D88C-49B1-BFD8-A48DC8714DF3}" srcId="{4D3F3879-DE2B-4C74-9EA0-DD10F132AA43}" destId="{B8227E24-A716-4C96-AB0B-E20AFD193E72}" srcOrd="1" destOrd="0" parTransId="{962C18F9-2CEE-4724-B5EA-D07F27DB7000}" sibTransId="{10C98A8A-CB26-4C43-A919-DE6EDAFE36DC}"/>
    <dgm:cxn modelId="{DDD944D3-E541-4C54-B274-EAC0FFFD40CC}" type="presOf" srcId="{4D3F3879-DE2B-4C74-9EA0-DD10F132AA43}" destId="{553707A8-08C2-4768-846C-C81E870A81B7}" srcOrd="0" destOrd="0" presId="urn:microsoft.com/office/officeart/2018/5/layout/IconLeafLabelList"/>
    <dgm:cxn modelId="{A6C09CDB-BE77-4AE1-92BB-5006667F3495}" type="presOf" srcId="{6B56AD9F-4B5A-4050-8338-2AD6E982EF62}" destId="{54D1DB04-794A-4AD3-8FF7-E3124BC3BEDF}" srcOrd="0" destOrd="0" presId="urn:microsoft.com/office/officeart/2018/5/layout/IconLeafLabelList"/>
    <dgm:cxn modelId="{F72628C3-1CCB-4B3F-A79A-98AE394F8350}" type="presParOf" srcId="{553707A8-08C2-4768-846C-C81E870A81B7}" destId="{F4B8087D-1630-43FC-A595-404225745E07}" srcOrd="0" destOrd="0" presId="urn:microsoft.com/office/officeart/2018/5/layout/IconLeafLabelList"/>
    <dgm:cxn modelId="{5FA84C46-ACC8-4866-9FB6-2879283B16B3}" type="presParOf" srcId="{F4B8087D-1630-43FC-A595-404225745E07}" destId="{ADE43F5E-8812-4D6B-AEC9-E8885E0B27AC}" srcOrd="0" destOrd="0" presId="urn:microsoft.com/office/officeart/2018/5/layout/IconLeafLabelList"/>
    <dgm:cxn modelId="{4034168E-90CE-4325-8340-667101BD24DF}" type="presParOf" srcId="{F4B8087D-1630-43FC-A595-404225745E07}" destId="{0CBD474A-239F-4C28-A65E-2513F5E79436}" srcOrd="1" destOrd="0" presId="urn:microsoft.com/office/officeart/2018/5/layout/IconLeafLabelList"/>
    <dgm:cxn modelId="{BDB46F24-BBC4-4222-9322-10E3543CD979}" type="presParOf" srcId="{F4B8087D-1630-43FC-A595-404225745E07}" destId="{9CF0D174-FF68-4969-8C75-C436F17955C3}" srcOrd="2" destOrd="0" presId="urn:microsoft.com/office/officeart/2018/5/layout/IconLeafLabelList"/>
    <dgm:cxn modelId="{513B5F0D-276D-4F43-AE97-4DCFFC09C385}" type="presParOf" srcId="{F4B8087D-1630-43FC-A595-404225745E07}" destId="{54D1DB04-794A-4AD3-8FF7-E3124BC3BEDF}" srcOrd="3" destOrd="0" presId="urn:microsoft.com/office/officeart/2018/5/layout/IconLeafLabelList"/>
    <dgm:cxn modelId="{D0B85EDE-AAEE-4D77-982D-45C1F3BD28A8}" type="presParOf" srcId="{553707A8-08C2-4768-846C-C81E870A81B7}" destId="{C7FD9BC4-9D7A-41D1-85F2-7CF1D199B92D}" srcOrd="1" destOrd="0" presId="urn:microsoft.com/office/officeart/2018/5/layout/IconLeafLabelList"/>
    <dgm:cxn modelId="{D966A903-893D-41A0-B40A-A76C804E4534}" type="presParOf" srcId="{553707A8-08C2-4768-846C-C81E870A81B7}" destId="{10188AF3-BE80-40C5-84E6-B7C77BC92CF5}" srcOrd="2" destOrd="0" presId="urn:microsoft.com/office/officeart/2018/5/layout/IconLeafLabelList"/>
    <dgm:cxn modelId="{A27207C4-5823-46D2-8CD8-36A68CFFB1BD}" type="presParOf" srcId="{10188AF3-BE80-40C5-84E6-B7C77BC92CF5}" destId="{7F7563E6-179C-4744-B72A-DD16DB064F01}" srcOrd="0" destOrd="0" presId="urn:microsoft.com/office/officeart/2018/5/layout/IconLeafLabelList"/>
    <dgm:cxn modelId="{FF50338E-8E97-4F31-BF58-8BB8884F738E}" type="presParOf" srcId="{10188AF3-BE80-40C5-84E6-B7C77BC92CF5}" destId="{BE4331E3-CBF7-4E8C-B68E-1EA3A55679EC}" srcOrd="1" destOrd="0" presId="urn:microsoft.com/office/officeart/2018/5/layout/IconLeafLabelList"/>
    <dgm:cxn modelId="{1B9452F5-AA9E-4D98-9EFD-0B25FE724DBA}" type="presParOf" srcId="{10188AF3-BE80-40C5-84E6-B7C77BC92CF5}" destId="{42BB9678-BE61-4277-AB55-8EED00245ABF}" srcOrd="2" destOrd="0" presId="urn:microsoft.com/office/officeart/2018/5/layout/IconLeafLabelList"/>
    <dgm:cxn modelId="{B2BB6880-BE6E-4089-BC10-2FEDC51B3DDF}" type="presParOf" srcId="{10188AF3-BE80-40C5-84E6-B7C77BC92CF5}" destId="{70B3A68D-9648-4B97-8F3C-59B79FE662F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4067-CFAD-C34A-AF4D-E8C4323E65B7}">
      <dsp:nvSpPr>
        <dsp:cNvPr id="0" name=""/>
        <dsp:cNvSpPr/>
      </dsp:nvSpPr>
      <dsp:spPr>
        <a:xfrm>
          <a:off x="0" y="500111"/>
          <a:ext cx="4885203" cy="488520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9D0CA-DAA0-A54E-9D71-C626A4DDE76D}">
      <dsp:nvSpPr>
        <dsp:cNvPr id="0" name=""/>
        <dsp:cNvSpPr/>
      </dsp:nvSpPr>
      <dsp:spPr>
        <a:xfrm>
          <a:off x="464094" y="964205"/>
          <a:ext cx="1905229" cy="19052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Most new bioinformatics software is created for Unix</a:t>
          </a:r>
          <a:endParaRPr lang="en-US" sz="1900" kern="1200"/>
        </a:p>
      </dsp:txBody>
      <dsp:txXfrm>
        <a:off x="557100" y="1057211"/>
        <a:ext cx="1719217" cy="1719217"/>
      </dsp:txXfrm>
    </dsp:sp>
    <dsp:sp modelId="{FB3218EE-2C5D-1B43-8B6C-3AF89E1736AE}">
      <dsp:nvSpPr>
        <dsp:cNvPr id="0" name=""/>
        <dsp:cNvSpPr/>
      </dsp:nvSpPr>
      <dsp:spPr>
        <a:xfrm>
          <a:off x="2515879" y="964205"/>
          <a:ext cx="1905229" cy="19052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efficient </a:t>
          </a:r>
          <a:endParaRPr lang="en-U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i="0" kern="1200"/>
            <a:t>manage extremely </a:t>
          </a:r>
          <a:r>
            <a:rPr lang="en-US" sz="1500" b="1" i="0" kern="1200"/>
            <a:t>huge amounts of data</a:t>
          </a:r>
          <a:endParaRPr lang="en-US" sz="1500" kern="1200"/>
        </a:p>
      </dsp:txBody>
      <dsp:txXfrm>
        <a:off x="2608885" y="1057211"/>
        <a:ext cx="1719217" cy="1719217"/>
      </dsp:txXfrm>
    </dsp:sp>
    <dsp:sp modelId="{0B05E629-D7E8-0F48-ABAB-4D3874B14545}">
      <dsp:nvSpPr>
        <dsp:cNvPr id="0" name=""/>
        <dsp:cNvSpPr/>
      </dsp:nvSpPr>
      <dsp:spPr>
        <a:xfrm>
          <a:off x="464094" y="3015991"/>
          <a:ext cx="1905229" cy="19052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 is </a:t>
          </a:r>
          <a:r>
            <a:rPr lang="en-US" sz="1900" b="1" i="0" kern="1200"/>
            <a:t>very popular</a:t>
          </a:r>
          <a:r>
            <a:rPr lang="en-US" sz="1900" b="0" i="0" kern="1200"/>
            <a:t>, so it is easy to find information and get help </a:t>
          </a:r>
          <a:endParaRPr lang="en-US" sz="1900" kern="1200"/>
        </a:p>
      </dsp:txBody>
      <dsp:txXfrm>
        <a:off x="557100" y="3108997"/>
        <a:ext cx="1719217" cy="1719217"/>
      </dsp:txXfrm>
    </dsp:sp>
    <dsp:sp modelId="{1C9A5A54-3057-554B-BFC8-CB9330B9E9B1}">
      <dsp:nvSpPr>
        <dsp:cNvPr id="0" name=""/>
        <dsp:cNvSpPr/>
      </dsp:nvSpPr>
      <dsp:spPr>
        <a:xfrm>
          <a:off x="2515879" y="3015991"/>
          <a:ext cx="1905229" cy="19052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Unix is very </a:t>
          </a:r>
          <a:r>
            <a:rPr lang="en-US" sz="1900" b="1" i="0" kern="1200"/>
            <a:t>stable</a:t>
          </a:r>
          <a:r>
            <a:rPr lang="en-US" sz="1900" b="0" i="0" kern="1200"/>
            <a:t> - computers running Unix almost never crash </a:t>
          </a:r>
          <a:endParaRPr lang="en-US" sz="1900" kern="1200"/>
        </a:p>
      </dsp:txBody>
      <dsp:txXfrm>
        <a:off x="2608885" y="3108997"/>
        <a:ext cx="1719217" cy="1719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A028B-F9DF-48E8-82EE-05C75E43BB50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1E86F-135F-41F2-B574-674B7CB53A32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1C008-D842-4155-803C-63BE4DFB3493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good for</a:t>
          </a:r>
          <a:r>
            <a:rPr lang="en-US" sz="1900" b="1" i="0" kern="1200"/>
            <a:t> simple tasks and small datasets</a:t>
          </a:r>
          <a:endParaRPr lang="en-US" sz="1900" kern="1200"/>
        </a:p>
      </dsp:txBody>
      <dsp:txXfrm>
        <a:off x="1941716" y="718"/>
        <a:ext cx="2943486" cy="1681139"/>
      </dsp:txXfrm>
    </dsp:sp>
    <dsp:sp modelId="{B789AC32-D4E4-4A68-97A0-92BC580B6243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AE90A-FB42-4F33-ADA7-3AA48F75D09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21D4-17F8-44B4-94D3-EFCF0E8524DB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eble to handle </a:t>
          </a:r>
          <a:r>
            <a:rPr lang="en-US" sz="1900" b="1" i="0" kern="1200"/>
            <a:t>large datasets </a:t>
          </a:r>
          <a:r>
            <a:rPr lang="en-US" sz="1900" b="0" i="0" kern="1200"/>
            <a:t>above 1,048,576 rows and 16,384 columns</a:t>
          </a:r>
          <a:endParaRPr lang="en-US" sz="1900" kern="1200"/>
        </a:p>
      </dsp:txBody>
      <dsp:txXfrm>
        <a:off x="1941716" y="2102143"/>
        <a:ext cx="2943486" cy="1681139"/>
      </dsp:txXfrm>
    </dsp:sp>
    <dsp:sp modelId="{5C2F2328-C06F-4CBA-9A23-BD2490566A93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BA14C-A835-4A6F-9E75-8C4E4E09BC1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97706-43FD-4070-B778-8DE361B21A21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Excel is not suitable for large number of datasets. </a:t>
          </a:r>
          <a:endParaRPr lang="en-US" sz="1900" kern="1200"/>
        </a:p>
      </dsp:txBody>
      <dsp:txXfrm>
        <a:off x="1941716" y="4203567"/>
        <a:ext cx="294348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F0A31-34C9-4BF2-9D9F-6D49BF029D77}">
      <dsp:nvSpPr>
        <dsp:cNvPr id="0" name=""/>
        <dsp:cNvSpPr/>
      </dsp:nvSpPr>
      <dsp:spPr>
        <a:xfrm>
          <a:off x="0" y="956381"/>
          <a:ext cx="48852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A28CF-C237-4CE7-B2F4-9318CA6683CD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A262E-408E-48C7-A263-7F22888375EA}">
      <dsp:nvSpPr>
        <dsp:cNvPr id="0" name=""/>
        <dsp:cNvSpPr/>
      </dsp:nvSpPr>
      <dsp:spPr>
        <a:xfrm>
          <a:off x="2039300" y="956381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certain cases, installing UNIX (Ubuntu) on Windows might be challenging</a:t>
          </a:r>
        </a:p>
      </dsp:txBody>
      <dsp:txXfrm>
        <a:off x="2039300" y="956381"/>
        <a:ext cx="2845902" cy="1765627"/>
      </dsp:txXfrm>
    </dsp:sp>
    <dsp:sp modelId="{EC1F285B-165D-4849-9A07-1318F6E3A1DB}">
      <dsp:nvSpPr>
        <dsp:cNvPr id="0" name=""/>
        <dsp:cNvSpPr/>
      </dsp:nvSpPr>
      <dsp:spPr>
        <a:xfrm>
          <a:off x="0" y="3163416"/>
          <a:ext cx="48852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8CDAD-D00F-41E5-B8DD-2188B2E0B08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93539-6CB9-483D-A538-6E71F3A4AF66}">
      <dsp:nvSpPr>
        <dsp:cNvPr id="0" name=""/>
        <dsp:cNvSpPr/>
      </dsp:nvSpPr>
      <dsp:spPr>
        <a:xfrm>
          <a:off x="2039300" y="3163416"/>
          <a:ext cx="2845902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Cloud is an alternative allowing to run UNIX and Python on any computer regardless of the operating system </a:t>
          </a:r>
        </a:p>
      </dsp:txBody>
      <dsp:txXfrm>
        <a:off x="2039300" y="3163416"/>
        <a:ext cx="2845902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F41F9-EA79-4C75-AD99-8EC77CB7FD98}">
      <dsp:nvSpPr>
        <dsp:cNvPr id="0" name=""/>
        <dsp:cNvSpPr/>
      </dsp:nvSpPr>
      <dsp:spPr>
        <a:xfrm>
          <a:off x="0" y="903199"/>
          <a:ext cx="4885203" cy="17104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E8B6E-4019-45E8-B481-C0648C61B21A}">
      <dsp:nvSpPr>
        <dsp:cNvPr id="0" name=""/>
        <dsp:cNvSpPr/>
      </dsp:nvSpPr>
      <dsp:spPr>
        <a:xfrm>
          <a:off x="517411" y="1288051"/>
          <a:ext cx="940748" cy="9407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851C6-12FC-47C1-9628-4E4C3D8B84E6}">
      <dsp:nvSpPr>
        <dsp:cNvPr id="0" name=""/>
        <dsp:cNvSpPr/>
      </dsp:nvSpPr>
      <dsp:spPr>
        <a:xfrm>
          <a:off x="1975571" y="903199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Open google/gmail account if you don’t have one</a:t>
          </a:r>
        </a:p>
      </dsp:txBody>
      <dsp:txXfrm>
        <a:off x="1975571" y="903199"/>
        <a:ext cx="2848937" cy="1819025"/>
      </dsp:txXfrm>
    </dsp:sp>
    <dsp:sp modelId="{A5C1434D-1CB4-4171-AFF1-C8F38EB38ACC}">
      <dsp:nvSpPr>
        <dsp:cNvPr id="0" name=""/>
        <dsp:cNvSpPr/>
      </dsp:nvSpPr>
      <dsp:spPr>
        <a:xfrm>
          <a:off x="0" y="3163200"/>
          <a:ext cx="4885203" cy="17104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ECC07-55B5-4866-99DF-E1EA9E9FFD3C}">
      <dsp:nvSpPr>
        <dsp:cNvPr id="0" name=""/>
        <dsp:cNvSpPr/>
      </dsp:nvSpPr>
      <dsp:spPr>
        <a:xfrm>
          <a:off x="517411" y="3548052"/>
          <a:ext cx="940748" cy="9407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7BA69-9CA5-44CA-9F20-CC05610A42AF}">
      <dsp:nvSpPr>
        <dsp:cNvPr id="0" name=""/>
        <dsp:cNvSpPr/>
      </dsp:nvSpPr>
      <dsp:spPr>
        <a:xfrm>
          <a:off x="1975571" y="3163200"/>
          <a:ext cx="2848937" cy="181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4" tIns="192514" rIns="192514" bIns="19251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 to </a:t>
          </a:r>
          <a:r>
            <a:rPr lang="en-US" sz="1400" kern="1200" dirty="0">
              <a:hlinkClick xmlns:r="http://schemas.openxmlformats.org/officeDocument/2006/relationships" r:id="rId5"/>
            </a:rPr>
            <a:t>https://colab.research.google.com/</a:t>
          </a:r>
          <a:endParaRPr lang="en-US" sz="1400" kern="1200" dirty="0"/>
        </a:p>
      </dsp:txBody>
      <dsp:txXfrm>
        <a:off x="1975571" y="3163200"/>
        <a:ext cx="2848937" cy="18190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43F5E-8812-4D6B-AEC9-E8885E0B27AC}">
      <dsp:nvSpPr>
        <dsp:cNvPr id="0" name=""/>
        <dsp:cNvSpPr/>
      </dsp:nvSpPr>
      <dsp:spPr>
        <a:xfrm>
          <a:off x="730349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D474A-239F-4C28-A65E-2513F5E79436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1DB04-794A-4AD3-8FF7-E3124BC3BEDF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Manual </a:t>
          </a:r>
          <a:endParaRPr lang="en-US" sz="4400" kern="1200"/>
        </a:p>
      </dsp:txBody>
      <dsp:txXfrm>
        <a:off x="28349" y="3255669"/>
        <a:ext cx="3600000" cy="720000"/>
      </dsp:txXfrm>
    </dsp:sp>
    <dsp:sp modelId="{7F7563E6-179C-4744-B72A-DD16DB064F01}">
      <dsp:nvSpPr>
        <dsp:cNvPr id="0" name=""/>
        <dsp:cNvSpPr/>
      </dsp:nvSpPr>
      <dsp:spPr>
        <a:xfrm>
          <a:off x="496035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331E3-CBF7-4E8C-B68E-1EA3A55679EC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3A68D-9648-4B97-8F3C-59B79FE662FE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b="0" i="0" kern="1200"/>
            <a:t>Google</a:t>
          </a:r>
          <a:endParaRPr lang="en-US" sz="4400" kern="1200"/>
        </a:p>
      </dsp:txBody>
      <dsp:txXfrm>
        <a:off x="425835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to type anything</a:t>
            </a:r>
            <a:endParaRPr/>
          </a:p>
        </p:txBody>
      </p:sp>
      <p:sp>
        <p:nvSpPr>
          <p:cNvPr id="220" name="Google Shape;22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Folders - &gt;dir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pwd </a:t>
            </a:r>
            <a:endParaRPr/>
          </a:p>
        </p:txBody>
      </p:sp>
      <p:sp>
        <p:nvSpPr>
          <p:cNvPr id="229" name="Google Shape;22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it is command line interface let’s learn few commands</a:t>
            </a:r>
            <a:endParaRPr/>
          </a:p>
        </p:txBody>
      </p:sp>
      <p:sp>
        <p:nvSpPr>
          <p:cNvPr id="251" name="Google Shape;25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cd t “tab”, to auto-complete file names, use the tab key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color</a:t>
            </a:r>
            <a:endParaRPr/>
          </a:p>
        </p:txBody>
      </p:sp>
      <p:sp>
        <p:nvSpPr>
          <p:cNvPr id="328" name="Google Shape;32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Whenever you need help with a command type “man” and the command name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option might be confusing, how to get help!</a:t>
            </a:r>
            <a:endParaRPr/>
          </a:p>
        </p:txBody>
      </p:sp>
      <p:sp>
        <p:nvSpPr>
          <p:cNvPr id="345" name="Google Shape;34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c4a6cee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c4a6cee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4c4a6ceef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so many Linux features, you have a variety of options from which to choose when you want to manipulate files and directories. You can also use wildcards when you're copying, moving, or deleting files and directories. </a:t>
            </a:r>
            <a:endParaRPr/>
          </a:p>
        </p:txBody>
      </p:sp>
      <p:sp>
        <p:nvSpPr>
          <p:cNvPr id="439" name="Google Shape;439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copy of a file in the current directory</a:t>
            </a:r>
            <a:endParaRPr/>
          </a:p>
        </p:txBody>
      </p:sp>
      <p:sp>
        <p:nvSpPr>
          <p:cNvPr id="457" name="Google Shape;45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4a6ceef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4a6ceef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4c4a6ceef8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 we convert the </a:t>
            </a:r>
            <a:r>
              <a:rPr lang="en-US" dirty="0" err="1"/>
              <a:t>sam</a:t>
            </a:r>
            <a:r>
              <a:rPr lang="en-US" dirty="0"/>
              <a:t> file to a bam file first is because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 binary format is much easier for computer programs to work with.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However, if your goal is simply to view the file, converting to a bam first is unnecessary. Generally this is standard practice because a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bioinformatics developer will likely need the bam file for further analysis on big data sets. Since this test example is extremely small,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could simply view the same file using the vi command in the terminal or in any text editor or through the command: </a:t>
            </a: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samtools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view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alignments.sam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505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4765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04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a63b6bfa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a63b6bfa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g5a63b6bfa2_0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passwd</a:t>
            </a:r>
            <a:endParaRPr/>
          </a:p>
        </p:txBody>
      </p:sp>
      <p:sp>
        <p:nvSpPr>
          <p:cNvPr id="533" name="Google Shape;53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873236d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4873236d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4873236df5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Unix is used by most large, powerful computers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Graphical User Interface at Mac and Windows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Unix – command line interface, </a:t>
            </a:r>
            <a:r>
              <a:rPr lang="en-US">
                <a:solidFill>
                  <a:srgbClr val="000000"/>
                </a:solidFill>
              </a:rPr>
              <a:t>called shell</a:t>
            </a:r>
            <a:endParaRPr/>
          </a:p>
        </p:txBody>
      </p:sp>
      <p:sp>
        <p:nvSpPr>
          <p:cNvPr id="137" name="Google Shape;13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a63b6bf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a63b6bf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a63b6bfa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7f5506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7f5506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497f55062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685800" y="1348925"/>
            <a:ext cx="4323300" cy="25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/>
              <a:t>Introduction to UNIX command-line</a:t>
            </a:r>
            <a:r>
              <a:rPr lang="en-US" sz="4000"/>
              <a:t> </a:t>
            </a:r>
            <a:endParaRPr sz="400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371600" y="46728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/>
              <a:t>Serghei Mangul, Ph.D.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400"/>
              <a:t>University of California, Los Angeles</a:t>
            </a:r>
            <a:endParaRPr sz="2400"/>
          </a:p>
        </p:txBody>
      </p:sp>
      <p:sp>
        <p:nvSpPr>
          <p:cNvPr id="90" name="Google Shape;90;p13"/>
          <p:cNvSpPr txBox="1"/>
          <p:nvPr/>
        </p:nvSpPr>
        <p:spPr>
          <a:xfrm>
            <a:off x="-1977516" y="163965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698" y="1293725"/>
            <a:ext cx="2476706" cy="26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r="79964" b="15532"/>
          <a:stretch/>
        </p:blipFill>
        <p:spPr>
          <a:xfrm>
            <a:off x="7126599" y="6420080"/>
            <a:ext cx="349237" cy="289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7485FB-ABF5-FB4F-9024-DAFA468319A0}"/>
              </a:ext>
            </a:extLst>
          </p:cNvPr>
          <p:cNvSpPr txBox="1"/>
          <p:nvPr/>
        </p:nvSpPr>
        <p:spPr>
          <a:xfrm>
            <a:off x="7414051" y="6401879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serghei_mangul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Unix Shell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oogle Shape;225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5517" y="2811104"/>
            <a:ext cx="2524860" cy="2098980"/>
          </a:xfrm>
          <a:prstGeom prst="rect">
            <a:avLst/>
          </a:prstGeom>
          <a:noFill/>
        </p:spPr>
      </p:pic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3716515" y="2682433"/>
            <a:ext cx="4711627" cy="321574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100"/>
              <a:t>A shell is a program that waits for you to type a command and then executes it. </a:t>
            </a:r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100"/>
              <a:t>type the command, then “return”</a:t>
            </a: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ldNum" idx="12"/>
          </p:nvPr>
        </p:nvSpPr>
        <p:spPr>
          <a:xfrm>
            <a:off x="7748177" y="6217920"/>
            <a:ext cx="6858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Unix File System</a:t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6477000" y="5715000"/>
            <a:ext cx="0" cy="45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" name="Google Shape;233;p30"/>
          <p:cNvSpPr txBox="1"/>
          <p:nvPr/>
        </p:nvSpPr>
        <p:spPr>
          <a:xfrm>
            <a:off x="6169445" y="6135688"/>
            <a:ext cx="61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97781" y="6408222"/>
            <a:ext cx="531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laptop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 /Users/serghei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0"/>
          <p:cNvSpPr/>
          <p:nvPr/>
        </p:nvSpPr>
        <p:spPr>
          <a:xfrm rot="5400000">
            <a:off x="2762744" y="5135188"/>
            <a:ext cx="329100" cy="23301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2060326" y="5848064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50" y="1366175"/>
            <a:ext cx="8032905" cy="412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Home directory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87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When you open terminal, you always start in your </a:t>
            </a:r>
            <a:r>
              <a:rPr lang="en-US" b="1" u="sng"/>
              <a:t>Home</a:t>
            </a:r>
            <a:r>
              <a:rPr lang="en-US"/>
              <a:t> directory.</a:t>
            </a:r>
            <a:endParaRPr/>
          </a:p>
          <a:p>
            <a:pPr marL="342900" lvl="0" indent="-2794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 sub-directories in your home or other directory to store specific projects or groups of information</a:t>
            </a:r>
            <a:endParaRPr sz="100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2646947" y="5473064"/>
            <a:ext cx="4572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-US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accumulate thousands of files with cryptic names in your Home directory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50" y="5108082"/>
            <a:ext cx="2133600" cy="143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pwd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display current directory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603470" y="2493216"/>
            <a:ext cx="808332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2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  <a:endParaRPr sz="2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A5004-53E6-144F-97DD-3861F47E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run UNIX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CCA6E-B4C2-D041-BEE3-6AE21C5C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kern="1200">
                <a:solidFill>
                  <a:srgbClr val="FFBA05"/>
                </a:solidFill>
                <a:latin typeface="+mn-lt"/>
                <a:ea typeface="+mn-ea"/>
                <a:cs typeface="+mn-cs"/>
              </a:rPr>
              <a:t>Use Jupyter notebook on Google Collaboratory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1EBBCBF-A177-5942-B407-2826F82F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27449"/>
            <a:ext cx="4960502" cy="26042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93F45-A46D-3445-9EEB-9AC2C3028A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3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49A9-35BF-B540-B35C-65EE9130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BAFBA5-56C0-42B5-806B-355AAE8F86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93A05C6-F569-FA42-9B71-E6EFAFEBE27A}"/>
              </a:ext>
            </a:extLst>
          </p:cNvPr>
          <p:cNvSpPr txBox="1">
            <a:spLocks/>
          </p:cNvSpPr>
          <p:nvPr/>
        </p:nvSpPr>
        <p:spPr>
          <a:xfrm>
            <a:off x="93749" y="1818862"/>
            <a:ext cx="3669161" cy="276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Why?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4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AD5F-E035-1A4E-9A0E-09131FD7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3608C8-644C-42FD-8629-37E5C405E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0348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510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F26A4-D589-9043-863C-EE606A65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Colaboratory -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E584-A913-154E-AF3A-325DD4C91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13" y="3355130"/>
            <a:ext cx="2002055" cy="2427333"/>
          </a:xfrm>
        </p:spPr>
        <p:txBody>
          <a:bodyPr>
            <a:normAutofit/>
          </a:bodyPr>
          <a:lstStyle/>
          <a:p>
            <a:r>
              <a:rPr lang="en-US" sz="1400"/>
              <a:t>Allows to use UNIX and Python with no prior installation </a:t>
            </a:r>
          </a:p>
          <a:p>
            <a:r>
              <a:rPr lang="en-US" sz="1400"/>
              <a:t>Using Jupyter notebooks</a:t>
            </a:r>
          </a:p>
          <a:p>
            <a:r>
              <a:rPr lang="en-US" sz="1400">
                <a:hlinkClick r:id="rId2"/>
              </a:rPr>
              <a:t>https://colab.research.google.com/</a:t>
            </a:r>
          </a:p>
          <a:p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4F5D-3C86-1142-B118-86EFC47F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76" y="1626449"/>
            <a:ext cx="5177792" cy="34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57E9-9408-0048-995A-2969BCFA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42FE6-5583-0F4B-B058-F2A890A6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31" y="2382930"/>
            <a:ext cx="4713398" cy="31743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CB92C3-0A42-A049-854A-A44860CFF6F0}"/>
              </a:ext>
            </a:extLst>
          </p:cNvPr>
          <p:cNvSpPr/>
          <p:nvPr/>
        </p:nvSpPr>
        <p:spPr>
          <a:xfrm>
            <a:off x="4755382" y="5274616"/>
            <a:ext cx="1484780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2FB95-683B-E44D-BBDE-F8A4408777BF}"/>
              </a:ext>
            </a:extLst>
          </p:cNvPr>
          <p:cNvCxnSpPr>
            <a:cxnSpLocks/>
          </p:cNvCxnSpPr>
          <p:nvPr/>
        </p:nvCxnSpPr>
        <p:spPr>
          <a:xfrm flipV="1">
            <a:off x="4572000" y="5557260"/>
            <a:ext cx="260649" cy="48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0331C1-51DA-2A4D-8AA1-148B80144FA0}"/>
              </a:ext>
            </a:extLst>
          </p:cNvPr>
          <p:cNvSpPr txBox="1"/>
          <p:nvPr/>
        </p:nvSpPr>
        <p:spPr>
          <a:xfrm>
            <a:off x="4238368" y="622780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88958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99A2B-56BF-7148-99C7-5F045582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 UNIX command in notebook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C1195A-4B2E-7946-8ABE-C8D5E665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6" y="2509911"/>
            <a:ext cx="7838502" cy="39976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B697E3-1574-3E40-955E-E2E5BDCB5306}"/>
              </a:ext>
            </a:extLst>
          </p:cNvPr>
          <p:cNvSpPr/>
          <p:nvPr/>
        </p:nvSpPr>
        <p:spPr>
          <a:xfrm>
            <a:off x="1378339" y="4213654"/>
            <a:ext cx="656877" cy="384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55EACD-6D46-1B4E-8FDE-06321151D279}"/>
              </a:ext>
            </a:extLst>
          </p:cNvPr>
          <p:cNvCxnSpPr>
            <a:cxnSpLocks/>
          </p:cNvCxnSpPr>
          <p:nvPr/>
        </p:nvCxnSpPr>
        <p:spPr>
          <a:xfrm flipV="1">
            <a:off x="1703884" y="4707924"/>
            <a:ext cx="0" cy="110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C3449C-16FE-3245-A85C-0215B1BE3281}"/>
              </a:ext>
            </a:extLst>
          </p:cNvPr>
          <p:cNvSpPr txBox="1"/>
          <p:nvPr/>
        </p:nvSpPr>
        <p:spPr>
          <a:xfrm>
            <a:off x="1370252" y="5993664"/>
            <a:ext cx="5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3597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command-line 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1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- Learning the essentials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fundamentals , syntax and usage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2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tools for processing text files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100" b="1"/>
              <a:t>Day 3</a:t>
            </a:r>
            <a:endParaRPr lang="en-US" sz="2100"/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Useful shell commands</a:t>
            </a:r>
          </a:p>
          <a:p>
            <a:pPr marL="742950" lvl="1" indent="-28575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100"/>
              <a:t>UNIX Shell Scripting</a:t>
            </a:r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210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18E38D-B8EF-C746-80CA-6471CC1E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25986"/>
            <a:ext cx="7838502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3DE16-06E5-B747-96C9-14082323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new code cell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D0F113-A204-4941-A0A7-65C2A19B9B80}"/>
              </a:ext>
            </a:extLst>
          </p:cNvPr>
          <p:cNvSpPr/>
          <p:nvPr/>
        </p:nvSpPr>
        <p:spPr>
          <a:xfrm>
            <a:off x="1240788" y="2727537"/>
            <a:ext cx="1082282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5B3843-D28C-6B4D-A1E8-E3E5231E7D8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25178" y="1417638"/>
            <a:ext cx="156487" cy="1140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314B5F-598E-894B-AD0A-7F0256538B69}"/>
              </a:ext>
            </a:extLst>
          </p:cNvPr>
          <p:cNvSpPr txBox="1"/>
          <p:nvPr/>
        </p:nvSpPr>
        <p:spPr>
          <a:xfrm>
            <a:off x="1138080" y="110986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3360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638A-3537-094B-9D50-D1AFED6F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1182409"/>
            <a:ext cx="8354891" cy="697835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ctr"/>
            <a:r>
              <a:rPr lang="en-US" sz="4050" dirty="0">
                <a:solidFill>
                  <a:schemeClr val="tx1"/>
                </a:solidFill>
              </a:rPr>
              <a:t>Upload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DE5-7D9D-2844-8BA2-85ECF02D4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09" y="2091543"/>
            <a:ext cx="6858000" cy="911588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from </a:t>
            </a:r>
            <a:r>
              <a:rPr lang="en-US" sz="1500" dirty="0" err="1">
                <a:solidFill>
                  <a:schemeClr val="tx1"/>
                </a:solidFill>
              </a:rPr>
              <a:t>google.colab</a:t>
            </a:r>
            <a:r>
              <a:rPr lang="en-US" sz="1500" dirty="0">
                <a:solidFill>
                  <a:schemeClr val="tx1"/>
                </a:solidFill>
              </a:rPr>
              <a:t> import files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chemeClr val="tx1"/>
                </a:solidFill>
              </a:rPr>
              <a:t>uploaded = </a:t>
            </a:r>
            <a:r>
              <a:rPr lang="en-US" sz="1500" dirty="0" err="1">
                <a:solidFill>
                  <a:schemeClr val="tx1"/>
                </a:solidFill>
              </a:rPr>
              <a:t>files.upload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80C2E-471D-BB4D-8189-FE1FE146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08"/>
          <a:stretch/>
        </p:blipFill>
        <p:spPr>
          <a:xfrm>
            <a:off x="4784819" y="3854870"/>
            <a:ext cx="4091938" cy="1042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33AC0-3BA1-D748-8014-8F2AC95A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4" y="3686074"/>
            <a:ext cx="4091938" cy="14424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B8B28EC-9439-1547-9E3B-595B90314111}"/>
              </a:ext>
            </a:extLst>
          </p:cNvPr>
          <p:cNvSpPr/>
          <p:nvPr/>
        </p:nvSpPr>
        <p:spPr>
          <a:xfrm>
            <a:off x="4784818" y="4209885"/>
            <a:ext cx="3739754" cy="687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C952F5-185B-1043-8EB5-8E73B7F5B10C}"/>
              </a:ext>
            </a:extLst>
          </p:cNvPr>
          <p:cNvSpPr/>
          <p:nvPr/>
        </p:nvSpPr>
        <p:spPr>
          <a:xfrm>
            <a:off x="686721" y="4214397"/>
            <a:ext cx="942975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387D88-8981-7047-876E-933F23D01409}"/>
              </a:ext>
            </a:extLst>
          </p:cNvPr>
          <p:cNvCxnSpPr>
            <a:cxnSpLocks/>
          </p:cNvCxnSpPr>
          <p:nvPr/>
        </p:nvCxnSpPr>
        <p:spPr>
          <a:xfrm flipV="1">
            <a:off x="1062872" y="4680252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C30A4B-1B6A-744A-88FD-7E1F78366E53}"/>
              </a:ext>
            </a:extLst>
          </p:cNvPr>
          <p:cNvSpPr txBox="1"/>
          <p:nvPr/>
        </p:nvSpPr>
        <p:spPr>
          <a:xfrm>
            <a:off x="546498" y="5155179"/>
            <a:ext cx="2013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Select file you want to upload 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D883FC-C2DA-834A-B243-C046C9389B5F}"/>
              </a:ext>
            </a:extLst>
          </p:cNvPr>
          <p:cNvCxnSpPr>
            <a:cxnSpLocks/>
          </p:cNvCxnSpPr>
          <p:nvPr/>
        </p:nvCxnSpPr>
        <p:spPr>
          <a:xfrm flipV="1">
            <a:off x="5639958" y="4917715"/>
            <a:ext cx="1" cy="4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3B59A-57AB-0D49-AD55-62AAB4637BC3}"/>
              </a:ext>
            </a:extLst>
          </p:cNvPr>
          <p:cNvSpPr txBox="1"/>
          <p:nvPr/>
        </p:nvSpPr>
        <p:spPr>
          <a:xfrm>
            <a:off x="5123584" y="5392643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Confirmation that the file was successfully uploaded</a:t>
            </a:r>
          </a:p>
        </p:txBody>
      </p:sp>
    </p:spTree>
    <p:extLst>
      <p:ext uri="{BB962C8B-B14F-4D97-AF65-F5344CB8AC3E}">
        <p14:creationId xmlns:p14="http://schemas.microsoft.com/office/powerpoint/2010/main" val="427778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5A1F-8AD8-2A49-AF4A-6F2E0EDF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611" y="2413022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195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can run any UNIX command now </a:t>
            </a:r>
          </a:p>
        </p:txBody>
      </p:sp>
    </p:spTree>
    <p:extLst>
      <p:ext uri="{BB962C8B-B14F-4D97-AF65-F5344CB8AC3E}">
        <p14:creationId xmlns:p14="http://schemas.microsoft.com/office/powerpoint/2010/main" val="130333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mkdir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create a new directory use “mkdir”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457200" y="2688737"/>
            <a:ext cx="794458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 test</a:t>
            </a:r>
            <a:endParaRPr sz="2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3195053" y="4505158"/>
            <a:ext cx="360947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no error message is displayed means the command was run successfully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975" y="4505150"/>
            <a:ext cx="1242476" cy="1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7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cd changes your current working directory</a:t>
            </a: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457199" y="2459747"/>
            <a:ext cx="81291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cd test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2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wd</a:t>
            </a:r>
            <a:endParaRPr lang="en-US"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/u/home/s/</a:t>
            </a:r>
            <a:r>
              <a:rPr lang="en-US" sz="22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serghei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/test</a:t>
            </a:r>
            <a:endParaRPr sz="22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5" name="Google Shape;275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457200" y="463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cd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457200" y="1552610"/>
            <a:ext cx="8229600" cy="174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your home directory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..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” is the location of the directory above the current one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282" name="Google Shape;282;p35"/>
          <p:cNvSpPr/>
          <p:nvPr/>
        </p:nvSpPr>
        <p:spPr>
          <a:xfrm>
            <a:off x="6082632" y="3876843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35"/>
          <p:cNvCxnSpPr>
            <a:stCxn id="282" idx="2"/>
          </p:cNvCxnSpPr>
          <p:nvPr/>
        </p:nvCxnSpPr>
        <p:spPr>
          <a:xfrm>
            <a:off x="7198895" y="4345208"/>
            <a:ext cx="0" cy="801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84" name="Google Shape;284;p35"/>
          <p:cNvSpPr/>
          <p:nvPr/>
        </p:nvSpPr>
        <p:spPr>
          <a:xfrm>
            <a:off x="6082632" y="5146842"/>
            <a:ext cx="2232526" cy="4683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/Users/serghei/test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1100747" y="5331272"/>
            <a:ext cx="37862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/Users/serghei/test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5"/>
          <p:cNvSpPr/>
          <p:nvPr/>
        </p:nvSpPr>
        <p:spPr>
          <a:xfrm rot="5400000">
            <a:off x="2000798" y="4272825"/>
            <a:ext cx="339000" cy="1777800"/>
          </a:xfrm>
          <a:prstGeom prst="leftBrace">
            <a:avLst>
              <a:gd name="adj1" fmla="val 177005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1569086" y="4445590"/>
            <a:ext cx="175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home directory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~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~]$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..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pwd</a:t>
            </a:r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[serghei@login3 s]$ </a:t>
            </a: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endParaRPr lang="en-US" sz="2100"/>
          </a:p>
          <a:p>
            <a:pPr marL="0" lvl="0" indent="0" rtl="0">
              <a:spcBef>
                <a:spcPts val="449"/>
              </a:spcBef>
              <a:spcAft>
                <a:spcPts val="0"/>
              </a:spcAft>
              <a:buClr>
                <a:srgbClr val="000000"/>
              </a:buClr>
              <a:buSzPts val="2247"/>
              <a:buNone/>
            </a:pP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/u/home/s/serghei</a:t>
            </a:r>
          </a:p>
          <a:p>
            <a:pPr marL="0" lvl="0" indent="0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endParaRPr lang="en-US" sz="210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295" name="Google Shape;295;p36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26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body" idx="1"/>
          </p:nvPr>
        </p:nvSpPr>
        <p:spPr>
          <a:xfrm>
            <a:off x="457200" y="1947775"/>
            <a:ext cx="64176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810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go back </a:t>
            </a:r>
            <a:r>
              <a:rPr lang="en-US" sz="3200"/>
              <a:t>to previously entered commands, use the </a:t>
            </a:r>
            <a:r>
              <a:rPr lang="en-US" sz="3200" b="1"/>
              <a:t>up</a:t>
            </a:r>
            <a:r>
              <a:rPr lang="en-US" sz="3200"/>
              <a:t> and </a:t>
            </a:r>
            <a:r>
              <a:rPr lang="en-US" sz="3200" b="1"/>
              <a:t>down</a:t>
            </a:r>
            <a:r>
              <a:rPr lang="en-US" sz="3200"/>
              <a:t> arrows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00000"/>
              </a:buClr>
              <a:buSzPts val="3200"/>
              <a:buChar char="–"/>
            </a:pPr>
            <a:r>
              <a:rPr lang="en-US" sz="3200">
                <a:solidFill>
                  <a:srgbClr val="800000"/>
                </a:solidFill>
              </a:rPr>
              <a:t>to auto-complete </a:t>
            </a:r>
            <a:r>
              <a:rPr lang="en-US" sz="3200"/>
              <a:t>file names, use the </a:t>
            </a:r>
            <a:r>
              <a:rPr lang="en-US" sz="3200" b="1"/>
              <a:t>tab</a:t>
            </a:r>
            <a:r>
              <a:rPr lang="en-US" sz="3200"/>
              <a:t> key</a:t>
            </a:r>
            <a:endParaRPr/>
          </a:p>
          <a:p>
            <a:pPr marL="781050" lvl="1" indent="-2857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 sz="3200"/>
              <a:t>if you are </a:t>
            </a:r>
            <a:r>
              <a:rPr lang="en-US" sz="3200">
                <a:solidFill>
                  <a:srgbClr val="800000"/>
                </a:solidFill>
              </a:rPr>
              <a:t>stuck</a:t>
            </a:r>
            <a:r>
              <a:rPr lang="en-US" sz="3200"/>
              <a:t> within a command/process/program, try </a:t>
            </a:r>
            <a:r>
              <a:rPr lang="en-US" sz="3200" b="1"/>
              <a:t>ctrl-z</a:t>
            </a:r>
            <a:r>
              <a:rPr lang="en-US" sz="3200"/>
              <a:t> to terminate it</a:t>
            </a:r>
            <a:endParaRPr/>
          </a:p>
          <a:p>
            <a:pPr marL="342900" lvl="0" indent="-1143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/>
          </a:p>
        </p:txBody>
      </p:sp>
      <p:sp>
        <p:nvSpPr>
          <p:cNvPr id="302" name="Google Shape;30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85878" cy="164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575" y="1795376"/>
            <a:ext cx="1665400" cy="48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</a:t>
            </a:r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100" b="1"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-US" sz="2100">
                <a:latin typeface="Courier New"/>
                <a:ea typeface="Courier New"/>
                <a:cs typeface="Courier New"/>
                <a:sym typeface="Courier New"/>
              </a:rPr>
              <a:t> jdkhfkjdsfhkjsdhfkjsdhfkjhs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A68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5356" y="2914486"/>
            <a:ext cx="1462672" cy="1044765"/>
          </a:xfrm>
          <a:prstGeom prst="rect">
            <a:avLst/>
          </a:prstGeom>
          <a:noFill/>
        </p:spPr>
      </p:pic>
      <p:sp>
        <p:nvSpPr>
          <p:cNvPr id="312" name="Google Shape;312;p38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28</a:t>
            </a:fld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644819" y="147430"/>
            <a:ext cx="1277449" cy="9643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457200" y="273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Create a text file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457200" y="1044555"/>
            <a:ext cx="8229600" cy="5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AutoNum type="arabicPeriod"/>
            </a:pPr>
            <a:r>
              <a:rPr lang="en-US" sz="1760" dirty="0">
                <a:latin typeface="Courier New"/>
                <a:ea typeface="Courier New"/>
                <a:cs typeface="Courier New"/>
                <a:sym typeface="Courier New"/>
              </a:rPr>
              <a:t>[serghei@login3 ~]$ vi </a:t>
            </a:r>
            <a:r>
              <a:rPr lang="en-US" sz="1760" dirty="0" err="1"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176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14350" lvl="0" indent="-360680" algn="l" rtl="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2420"/>
              <a:buFont typeface="Calibri"/>
              <a:buNone/>
            </a:pPr>
            <a:endParaRPr sz="242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1" indent="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None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On-screen, you will see blank lines, each with a tilde (~) at the left, and a line at the bottom giving the name and status of the new file: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AutoNum type="arabicPeriod"/>
            </a:pP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Press </a:t>
            </a:r>
            <a:r>
              <a:rPr lang="en-US" sz="1760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760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760" b="1" dirty="0"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to edit the file</a:t>
            </a:r>
            <a:endParaRPr dirty="0"/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Font typeface="Calibri"/>
              <a:buAutoNum type="arabicPeriod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Press 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“ESC” (insert mode is gone)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“SHIFT” + ”;” (you should see on the screen 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815" b="1" dirty="0" err="1">
                <a:latin typeface="Calibri"/>
                <a:ea typeface="Calibri"/>
                <a:cs typeface="Calibri"/>
                <a:sym typeface="Calibri"/>
              </a:rPr>
              <a:t>wq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15" b="1" dirty="0" err="1">
                <a:latin typeface="Calibri"/>
                <a:ea typeface="Calibri"/>
                <a:cs typeface="Calibri"/>
                <a:sym typeface="Calibri"/>
              </a:rPr>
              <a:t>wq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 (w – save file, q- quit)  OR </a:t>
            </a:r>
            <a:r>
              <a:rPr lang="en-US" sz="1815" b="1" dirty="0">
                <a:latin typeface="Calibri"/>
                <a:ea typeface="Calibri"/>
                <a:cs typeface="Calibri"/>
                <a:sym typeface="Calibri"/>
              </a:rPr>
              <a:t>“q!” 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15" dirty="0"/>
              <a:t>discard changes and quit file</a:t>
            </a: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15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3"/>
              </a:spcBef>
              <a:spcAft>
                <a:spcPts val="0"/>
              </a:spcAft>
              <a:buClr>
                <a:schemeClr val="dk1"/>
              </a:buClr>
              <a:buSzPts val="1815"/>
              <a:buChar char="–"/>
            </a:pPr>
            <a:r>
              <a:rPr lang="en-US" sz="1815" dirty="0">
                <a:latin typeface="Calibri"/>
                <a:ea typeface="Calibri"/>
                <a:cs typeface="Calibri"/>
                <a:sym typeface="Calibri"/>
              </a:rPr>
              <a:t>“ENTER” </a:t>
            </a:r>
            <a:endParaRPr dirty="0"/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514350" lvl="0" indent="-40259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alibri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rPr lang="en-US" sz="1760" dirty="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sz="176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3613188" y="2622935"/>
            <a:ext cx="33069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"test.txt" [New File]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1908888" y="368248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-- INSERT -- 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564301" y="624650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:wq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5005271" y="6246504"/>
            <a:ext cx="3408600" cy="5847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                                                 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:q!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Learning Objectives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List the attributes of Unix that make it ideal for addressing complicated biological questions using computers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Compare and contrast the Command Line Interface (</a:t>
            </a:r>
            <a:r>
              <a:rPr lang="en-US" sz="1900" b="1"/>
              <a:t>CLI</a:t>
            </a:r>
            <a:r>
              <a:rPr lang="en-US" sz="1900"/>
              <a:t>) vs the Graphical User Interface (</a:t>
            </a:r>
            <a:r>
              <a:rPr lang="en-US" sz="1900" b="1"/>
              <a:t>GUI</a:t>
            </a:r>
            <a:r>
              <a:rPr lang="en-US" sz="1900"/>
              <a:t>)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1900"/>
          </a:p>
          <a:p>
            <a:pPr marL="457200" lvl="0" indent="-381000" rtl="0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1900"/>
              <a:t>Identify the uses of the multiple UNIX commands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900"/>
              <a:t>pwd, mkdir, and cd and use them to navigate within the UNIX file system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to list the files in the current directory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32" name="Google Shape;332;p40"/>
          <p:cNvSpPr/>
          <p:nvPr/>
        </p:nvSpPr>
        <p:spPr>
          <a:xfrm>
            <a:off x="755441" y="2607471"/>
            <a:ext cx="80262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 dirty="0"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2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979DB-C71F-8641-ACF5-8796BFDD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56" y="2607471"/>
            <a:ext cx="2651351" cy="33220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ls</a:t>
            </a:r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has many options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-l  long list (displays lots of info)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-t  sort by modification time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-S sort by size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-h list file sizes in human readable format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-r reverse the order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Options can be combined: “ls -lh”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>
            <a:off x="457199" y="1661317"/>
            <a:ext cx="84005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jdkhfkjdsfhkjsdhfkjsdhfkjhsdjfk 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4096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-lh</a:t>
            </a:r>
            <a:endParaRPr sz="1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total 8.0K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drwxr-xr-x 2 serghei eeskin</a:t>
            </a:r>
            <a:r>
              <a:rPr lang="en-US" sz="1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4.0K 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Sep  8 09:35 jdkhfkjdsfhkjsdhfkjsdhfkjhsdjfk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-rw-r--r-- 1 serghei eeskin   80 Sep  8 09:50 test.txt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500" y="142200"/>
            <a:ext cx="1971060" cy="14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know more?</a:t>
            </a:r>
          </a:p>
        </p:txBody>
      </p:sp>
      <p:sp>
        <p:nvSpPr>
          <p:cNvPr id="357" name="Google Shape;357;p4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33</a:t>
            </a:fld>
            <a:endParaRPr lang="en-US"/>
          </a:p>
        </p:txBody>
      </p:sp>
      <p:graphicFrame>
        <p:nvGraphicFramePr>
          <p:cNvPr id="359" name="Google Shape;356;p43">
            <a:extLst>
              <a:ext uri="{FF2B5EF4-FFF2-40B4-BE49-F238E27FC236}">
                <a16:creationId xmlns:a16="http://schemas.microsoft.com/office/drawing/2014/main" id="{2A977EEE-0C91-4534-9429-BD48D6B3E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78685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457200" y="14238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Command : man</a:t>
            </a:r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body" idx="1"/>
          </p:nvPr>
        </p:nvSpPr>
        <p:spPr>
          <a:xfrm>
            <a:off x="457200" y="1285389"/>
            <a:ext cx="8229600" cy="108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displays manual pages</a:t>
            </a:r>
            <a:endParaRPr dirty="0"/>
          </a:p>
        </p:txBody>
      </p:sp>
      <p:sp>
        <p:nvSpPr>
          <p:cNvPr id="364" name="Google Shape;364;p44"/>
          <p:cNvSpPr txBox="1"/>
          <p:nvPr/>
        </p:nvSpPr>
        <p:spPr>
          <a:xfrm>
            <a:off x="3822857" y="5673560"/>
            <a:ext cx="149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4"/>
          <p:cNvSpPr/>
          <p:nvPr/>
        </p:nvSpPr>
        <p:spPr>
          <a:xfrm>
            <a:off x="600557" y="2172135"/>
            <a:ext cx="4673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man ls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82099-957B-794B-A0F4-6768529A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097" y="2787785"/>
            <a:ext cx="5755450" cy="24338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5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General Syntax: * </a:t>
            </a:r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“*” can be used as a wildcard in Unix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79" name="Google Shape;379;p46"/>
          <p:cNvSpPr/>
          <p:nvPr/>
        </p:nvSpPr>
        <p:spPr>
          <a:xfrm>
            <a:off x="844883" y="2532418"/>
            <a:ext cx="740183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*txt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2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ls t*</a:t>
            </a:r>
            <a:endParaRPr sz="22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Displaying a file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387" name="Google Shape;387;p47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6" name="Google Shape;386;p47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Various ways to display a file in Unix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cat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less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head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tail</a:t>
            </a:r>
            <a:endParaRPr lang="en-US" sz="1700"/>
          </a:p>
          <a:p>
            <a:pPr marL="742950" lvl="1" indent="-1079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cat</a:t>
            </a:r>
            <a:endParaRPr/>
          </a:p>
        </p:txBody>
      </p:sp>
      <p:sp>
        <p:nvSpPr>
          <p:cNvPr id="393" name="Google Shape;393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dumps an entire file to standard output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good for displaying short, simple files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94" name="Google Shape;394;p48"/>
          <p:cNvSpPr/>
          <p:nvPr/>
        </p:nvSpPr>
        <p:spPr>
          <a:xfrm>
            <a:off x="560052" y="3227867"/>
            <a:ext cx="74835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 test.txt 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 first txt file!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5" name="Google Shape;395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less</a:t>
            </a:r>
            <a:endParaRPr/>
          </a:p>
        </p:txBody>
      </p:sp>
      <p:sp>
        <p:nvSpPr>
          <p:cNvPr id="401" name="Google Shape;401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1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Scrolling through a file without a mouse</a:t>
            </a:r>
            <a:endParaRPr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02" name="Google Shape;402;p49"/>
          <p:cNvSpPr/>
          <p:nvPr/>
        </p:nvSpPr>
        <p:spPr>
          <a:xfrm>
            <a:off x="3254103" y="5187000"/>
            <a:ext cx="263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press</a:t>
            </a:r>
            <a:r>
              <a:rPr lang="en-US" sz="1800" b="1">
                <a:solidFill>
                  <a:schemeClr val="dk1"/>
                </a:solidFill>
              </a:rPr>
              <a:t> q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exit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88" y="2641757"/>
            <a:ext cx="5004634" cy="231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accent1"/>
                </a:solidFill>
              </a:rPr>
              <a:t>Introduction to UNIX Command Line: Learning Objectives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By the end of this module, students will be able to:</a:t>
            </a:r>
          </a:p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  <a:p>
            <a:pPr marL="457200" lvl="0" indent="-406400" rtl="0">
              <a:spcBef>
                <a:spcPts val="360"/>
              </a:spcBef>
              <a:spcAft>
                <a:spcPts val="0"/>
              </a:spcAft>
              <a:buSzPts val="2800"/>
              <a:buChar char="•"/>
            </a:pPr>
            <a:r>
              <a:rPr lang="en-US" sz="2100"/>
              <a:t>Perform the following tasks within the UNIX environment: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Create a text file 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List and reorder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Display, copy, move, and delete directories and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grep command to search text in the txt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awk to process tab delimited files</a:t>
            </a: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100"/>
              <a:t>Use sed to edit text in the txt files</a:t>
            </a:r>
          </a:p>
          <a:p>
            <a:pPr marL="457200" lvl="0" indent="0" rtl="0">
              <a:spcBef>
                <a:spcPts val="360"/>
              </a:spcBef>
              <a:spcAft>
                <a:spcPts val="0"/>
              </a:spcAft>
              <a:buNone/>
            </a:pPr>
            <a:endParaRPr lang="en-US" sz="2100"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7928637" y="6033479"/>
            <a:ext cx="586712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practice!</a:t>
            </a:r>
            <a:endParaRPr/>
          </a:p>
        </p:txBody>
      </p:sp>
      <p:sp>
        <p:nvSpPr>
          <p:cNvPr id="410" name="Google Shape;410;p50"/>
          <p:cNvSpPr/>
          <p:nvPr/>
        </p:nvSpPr>
        <p:spPr>
          <a:xfrm>
            <a:off x="340073" y="1518300"/>
            <a:ext cx="600259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less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large.txt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Try to scroll forward/back  one line/page!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063" y="1704575"/>
            <a:ext cx="2496537" cy="310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8" name="Google Shape;418;p51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head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0" name="Google Shape;420;p51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displays the top part of a file</a:t>
            </a:r>
            <a:endParaRPr lang="en-US" sz="170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by default it shows the first 10 lines</a:t>
            </a:r>
            <a:endParaRPr lang="en-US" sz="170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-n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option allows you to change that </a:t>
            </a:r>
            <a:endParaRPr lang="en-US" sz="1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25" name="Google Shape;425;p52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Command: tail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3200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Same as head, but shows the last lines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Let’s practice!</a:t>
            </a:r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head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21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22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…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tail -n 3 </a:t>
            </a:r>
            <a:r>
              <a:rPr lang="en-US" sz="1300" b="1" dirty="0" err="1"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13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sz="1300" dirty="0"/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28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29</a:t>
            </a:r>
          </a:p>
          <a:p>
            <a:pPr marL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 dirty="0">
                <a:latin typeface="Courier New"/>
                <a:ea typeface="Courier New"/>
                <a:cs typeface="Courier New"/>
                <a:sym typeface="Courier New"/>
              </a:rPr>
              <a:t>30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B18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5A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65356" y="2906060"/>
            <a:ext cx="1462672" cy="1061616"/>
          </a:xfrm>
          <a:prstGeom prst="rect">
            <a:avLst/>
          </a:prstGeom>
          <a:noFill/>
        </p:spPr>
      </p:pic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43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File Commands</a:t>
            </a:r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body" idx="1"/>
          </p:nvPr>
        </p:nvSpPr>
        <p:spPr>
          <a:xfrm>
            <a:off x="457200" y="2165685"/>
            <a:ext cx="8229600" cy="396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Copying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cp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Move or rename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mv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4000" algn="l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endParaRPr b="1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Remove a file: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75" y="1956988"/>
            <a:ext cx="2133600" cy="116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650" y="3042375"/>
            <a:ext cx="152914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3788" y="4167450"/>
            <a:ext cx="936427" cy="8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51" name="Google Shape;451;p55"/>
          <p:cNvSpPr txBox="1"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</a:rPr>
              <a:t>Copy</a:t>
            </a:r>
          </a:p>
        </p:txBody>
      </p:sp>
      <p:sp>
        <p:nvSpPr>
          <p:cNvPr id="453" name="Google Shape;453;p55"/>
          <p:cNvSpPr txBox="1">
            <a:spLocks noGrp="1"/>
          </p:cNvSpPr>
          <p:nvPr>
            <p:ph type="sldNum" idx="12"/>
          </p:nvPr>
        </p:nvSpPr>
        <p:spPr>
          <a:xfrm>
            <a:off x="7852410" y="320040"/>
            <a:ext cx="685800" cy="32004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2" name="Google Shape;452;p55"/>
          <p:cNvSpPr txBox="1">
            <a:spLocks noGrp="1"/>
          </p:cNvSpPr>
          <p:nvPr>
            <p:ph type="body" idx="1"/>
          </p:nvPr>
        </p:nvSpPr>
        <p:spPr>
          <a:xfrm>
            <a:off x="3840480" y="804672"/>
            <a:ext cx="4711446" cy="5248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0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cp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 lang="en-US" sz="1700"/>
          </a:p>
          <a:p>
            <a:pPr marL="0" lvl="0" indent="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 i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file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</a:t>
            </a:r>
          </a:p>
          <a:p>
            <a:pPr marL="342900" lvl="0" indent="-342900" rtl="0">
              <a:spcBef>
                <a:spcPts val="561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to copy a directory use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cp -r </a:t>
            </a:r>
            <a:endParaRPr lang="en-US" sz="1700"/>
          </a:p>
          <a:p>
            <a:pPr marL="342900" lvl="0" indent="-231140" rtl="0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endParaRPr lang="en-US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Let’s practice</a:t>
            </a:r>
            <a:endParaRPr/>
          </a:p>
        </p:txBody>
      </p:sp>
      <p:sp>
        <p:nvSpPr>
          <p:cNvPr id="460" name="Google Shape;460;p56"/>
          <p:cNvSpPr/>
          <p:nvPr/>
        </p:nvSpPr>
        <p:spPr>
          <a:xfrm>
            <a:off x="457199" y="1718702"/>
            <a:ext cx="8378789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 new2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new  new2  test1.txt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test.log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cp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new/</a:t>
            </a:r>
            <a:r>
              <a:rPr lang="en-US" sz="20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endParaRPr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</a:t>
            </a:r>
            <a:r>
              <a:rPr lang="en-US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cd new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ls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test_new.txt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test.txt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" name="Google Shape;461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088" y="140130"/>
            <a:ext cx="1945484" cy="141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mv</a:t>
            </a:r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68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mv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&lt;source&gt;</a:t>
            </a:r>
            <a:r>
              <a:rPr lang="en-US" sz="272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20" i="1">
                <a:latin typeface="Courier New"/>
                <a:ea typeface="Courier New"/>
                <a:cs typeface="Courier New"/>
                <a:sym typeface="Courier New"/>
              </a:rPr>
              <a:t>&lt;destination&gt;</a:t>
            </a:r>
            <a:endParaRPr/>
          </a:p>
          <a:p>
            <a:pPr marL="342900" lvl="0" indent="-17018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endParaRPr sz="272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moves a file/directory to a different location </a:t>
            </a:r>
            <a:endParaRPr sz="2720"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>
                <a:latin typeface="Arial"/>
                <a:ea typeface="Arial"/>
                <a:cs typeface="Arial"/>
                <a:sym typeface="Arial"/>
              </a:rPr>
              <a:t>renames a file/directory</a:t>
            </a:r>
            <a:endParaRPr sz="2720" b="1"/>
          </a:p>
        </p:txBody>
      </p:sp>
      <p:sp>
        <p:nvSpPr>
          <p:cNvPr id="469" name="Google Shape;469;p57"/>
          <p:cNvSpPr/>
          <p:nvPr/>
        </p:nvSpPr>
        <p:spPr>
          <a:xfrm>
            <a:off x="457199" y="3680937"/>
            <a:ext cx="815083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new]$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/u/home/s/serghei/test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test1.txt new/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new2  test.log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test.txt new/test2.txt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Google Shape;470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471" name="Google Shape;4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325" y="3008775"/>
            <a:ext cx="1902500" cy="15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>
            <a:spLocks noGrp="1"/>
          </p:cNvSpPr>
          <p:nvPr>
            <p:ph type="title"/>
          </p:nvPr>
        </p:nvSpPr>
        <p:spPr>
          <a:xfrm>
            <a:off x="457200" y="-9966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Symbolic Links</a:t>
            </a:r>
            <a:endParaRPr/>
          </a:p>
        </p:txBody>
      </p:sp>
      <p:sp>
        <p:nvSpPr>
          <p:cNvPr id="477" name="Google Shape;477;p58"/>
          <p:cNvSpPr/>
          <p:nvPr/>
        </p:nvSpPr>
        <p:spPr>
          <a:xfrm>
            <a:off x="2331455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Original file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8"/>
          <p:cNvSpPr/>
          <p:nvPr/>
        </p:nvSpPr>
        <p:spPr>
          <a:xfrm>
            <a:off x="4815308" y="3462422"/>
            <a:ext cx="1828800" cy="1371600"/>
          </a:xfrm>
          <a:prstGeom prst="diamond">
            <a:avLst/>
          </a:prstGeom>
          <a:solidFill>
            <a:srgbClr val="7F7F7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58"/>
          <p:cNvCxnSpPr>
            <a:endCxn id="477" idx="3"/>
          </p:cNvCxnSpPr>
          <p:nvPr/>
        </p:nvCxnSpPr>
        <p:spPr>
          <a:xfrm rot="10800000">
            <a:off x="4160255" y="4148222"/>
            <a:ext cx="655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0" name="Google Shape;480;p58"/>
          <p:cNvSpPr/>
          <p:nvPr/>
        </p:nvSpPr>
        <p:spPr>
          <a:xfrm>
            <a:off x="2302043" y="5514643"/>
            <a:ext cx="4919580" cy="1343357"/>
          </a:xfrm>
          <a:prstGeom prst="flowChartMagneticDisk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58"/>
          <p:cNvCxnSpPr>
            <a:stCxn id="477" idx="2"/>
          </p:cNvCxnSpPr>
          <p:nvPr/>
        </p:nvCxnSpPr>
        <p:spPr>
          <a:xfrm>
            <a:off x="3245855" y="4834022"/>
            <a:ext cx="0" cy="1261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2" name="Google Shape;482;p58"/>
          <p:cNvSpPr/>
          <p:nvPr/>
        </p:nvSpPr>
        <p:spPr>
          <a:xfrm>
            <a:off x="2935707" y="6095148"/>
            <a:ext cx="622970" cy="455380"/>
          </a:xfrm>
          <a:prstGeom prst="cube">
            <a:avLst>
              <a:gd name="adj" fmla="val 25000"/>
            </a:avLst>
          </a:prstGeom>
          <a:solidFill>
            <a:srgbClr val="97480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Google Shape;483;p58"/>
          <p:cNvCxnSpPr/>
          <p:nvPr/>
        </p:nvCxnSpPr>
        <p:spPr>
          <a:xfrm rot="10800000">
            <a:off x="3558677" y="6279149"/>
            <a:ext cx="68178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84" name="Google Shape;484;p58"/>
          <p:cNvSpPr txBox="1"/>
          <p:nvPr/>
        </p:nvSpPr>
        <p:spPr>
          <a:xfrm>
            <a:off x="4240465" y="6095148"/>
            <a:ext cx="2186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on the hard disc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8"/>
          <p:cNvSpPr/>
          <p:nvPr/>
        </p:nvSpPr>
        <p:spPr>
          <a:xfrm>
            <a:off x="443831" y="1029966"/>
            <a:ext cx="81574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special kind of file that points to another file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403693" y="2608550"/>
            <a:ext cx="4775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ln -s </a:t>
            </a:r>
            <a:r>
              <a:rPr lang="en-US" sz="18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&lt;ORIGINAL_FILE&gt; &lt;LINK_NAME&gt;</a:t>
            </a:r>
            <a:endParaRPr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443831" y="1821871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file for which you want to create the symbolic link </a:t>
            </a:r>
            <a:endParaRPr/>
          </a:p>
        </p:txBody>
      </p:sp>
      <p:sp>
        <p:nvSpPr>
          <p:cNvPr id="488" name="Google Shape;488;p58"/>
          <p:cNvSpPr/>
          <p:nvPr/>
        </p:nvSpPr>
        <p:spPr>
          <a:xfrm>
            <a:off x="5593300" y="1875330"/>
            <a:ext cx="23209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the symbolic link</a:t>
            </a:r>
            <a:endParaRPr/>
          </a:p>
        </p:txBody>
      </p:sp>
      <p:cxnSp>
        <p:nvCxnSpPr>
          <p:cNvPr id="489" name="Google Shape;489;p58"/>
          <p:cNvCxnSpPr/>
          <p:nvPr/>
        </p:nvCxnSpPr>
        <p:spPr>
          <a:xfrm>
            <a:off x="3719512" y="2343343"/>
            <a:ext cx="285750" cy="28185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0" name="Google Shape;490;p58"/>
          <p:cNvCxnSpPr/>
          <p:nvPr/>
        </p:nvCxnSpPr>
        <p:spPr>
          <a:xfrm flipH="1">
            <a:off x="6313487" y="2213884"/>
            <a:ext cx="422275" cy="41131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91" name="Google Shape;491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>
            <a:spLocks noGrp="1"/>
          </p:cNvSpPr>
          <p:nvPr>
            <p:ph type="title"/>
          </p:nvPr>
        </p:nvSpPr>
        <p:spPr>
          <a:xfrm>
            <a:off x="457200" y="581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Good to know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457200" y="4672217"/>
            <a:ext cx="8229600" cy="177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409575" y="1521995"/>
            <a:ext cx="8229600" cy="1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perform an operation on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LINK_NAME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just as you could with the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ORIGINAL_FILE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normal file management commands (e.g., cp, rm) on the symbolic link.</a:t>
            </a:r>
            <a:endParaRPr/>
          </a:p>
          <a:p>
            <a:pPr marL="457200" marR="0" lvl="1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9"/>
          <p:cNvSpPr/>
          <p:nvPr/>
        </p:nvSpPr>
        <p:spPr>
          <a:xfrm>
            <a:off x="2636252" y="5500364"/>
            <a:ext cx="5946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Don’t modify the original file through the link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501" name="Google Shape;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675" y="58188"/>
            <a:ext cx="950256" cy="133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675" y="5213346"/>
            <a:ext cx="1246909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959"/>
            </a:pPr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biomedical researchers have to become programmers?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oogle Shape;123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030" y="2547086"/>
            <a:ext cx="8622615" cy="3923287"/>
          </a:xfrm>
          <a:prstGeom prst="rect">
            <a:avLst/>
          </a:prstGeom>
          <a:noFill/>
        </p:spPr>
      </p:pic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6457950" y="6522430"/>
            <a:ext cx="2057400" cy="3474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Command: rm</a:t>
            </a:r>
            <a:endParaRPr/>
          </a:p>
        </p:txBody>
      </p:sp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file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remove a directory use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rm -r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9" name="Google Shape;509;p60"/>
          <p:cNvSpPr/>
          <p:nvPr/>
        </p:nvSpPr>
        <p:spPr>
          <a:xfrm>
            <a:off x="2636252" y="5500364"/>
            <a:ext cx="59462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Files and directories deleted with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gone forever and cannot be recovered!!!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0"/>
          <p:cNvSpPr/>
          <p:nvPr/>
        </p:nvSpPr>
        <p:spPr>
          <a:xfrm>
            <a:off x="457199" y="3635255"/>
            <a:ext cx="84004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test.log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-r new2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[serghei@login3 test]$ 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large.txt  new  test_rename.txt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625" y="3042400"/>
            <a:ext cx="1875075" cy="1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925" y="5171913"/>
            <a:ext cx="1243330" cy="13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850"/>
              <a:t>Good to know</a:t>
            </a:r>
          </a:p>
        </p:txBody>
      </p:sp>
      <p:sp>
        <p:nvSpPr>
          <p:cNvPr id="519" name="Google Shape;519;p61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 dirty="0"/>
              <a:t>cp/mv/rm </a:t>
            </a:r>
            <a:r>
              <a:rPr lang="en-US" sz="1900" dirty="0"/>
              <a:t>can work on many files at once: </a:t>
            </a: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cp file1 file2 new/</a:t>
            </a:r>
            <a:endParaRPr lang="en-US" sz="1900" dirty="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file1 file2 file27</a:t>
            </a:r>
            <a:endParaRPr lang="en-US" sz="1900" dirty="0"/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1900" b="1" dirty="0"/>
              <a:t>cp/mv/rm </a:t>
            </a:r>
            <a:r>
              <a:rPr lang="en-US" sz="1900" dirty="0"/>
              <a:t>can work with *: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mv f* new/</a:t>
            </a:r>
            <a:endParaRPr lang="en-US" sz="1900" dirty="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f*</a:t>
            </a:r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l*s</a:t>
            </a:r>
            <a:endParaRPr lang="en-US" sz="1900" dirty="0"/>
          </a:p>
          <a:p>
            <a:pPr marL="0" lvl="0" indent="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rm *txt</a:t>
            </a:r>
          </a:p>
          <a:p>
            <a:pPr marL="342900" lvl="0" indent="-34290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None/>
            </a:pPr>
            <a:endParaRPr lang="en-US" sz="1900" dirty="0"/>
          </a:p>
          <a:p>
            <a:pPr marL="342900" lvl="0" indent="-154940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US" sz="19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616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BE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90340" y="2865141"/>
            <a:ext cx="812703" cy="1143455"/>
          </a:xfrm>
          <a:prstGeom prst="rect">
            <a:avLst/>
          </a:prstGeom>
          <a:noFill/>
        </p:spPr>
      </p:pic>
      <p:sp>
        <p:nvSpPr>
          <p:cNvPr id="520" name="Google Shape;520;p61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51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0D50-C789-1549-A321-90DA924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5" y="-90487"/>
            <a:ext cx="8229600" cy="1143000"/>
          </a:xfrm>
        </p:spPr>
        <p:txBody>
          <a:bodyPr/>
          <a:lstStyle/>
          <a:p>
            <a:r>
              <a:rPr lang="en-US" dirty="0"/>
              <a:t>Sequence Alignment with BWA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78F32-A4FF-BC4C-840B-3A13BB3EB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sp>
        <p:nvSpPr>
          <p:cNvPr id="6" name="Google Shape;519;p61">
            <a:extLst>
              <a:ext uri="{FF2B5EF4-FFF2-40B4-BE49-F238E27FC236}">
                <a16:creationId xmlns:a16="http://schemas.microsoft.com/office/drawing/2014/main" id="{384A975B-189B-9A43-95BE-E0457E658F3E}"/>
              </a:ext>
            </a:extLst>
          </p:cNvPr>
          <p:cNvSpPr txBox="1">
            <a:spLocks/>
          </p:cNvSpPr>
          <p:nvPr/>
        </p:nvSpPr>
        <p:spPr>
          <a:xfrm>
            <a:off x="-1" y="678873"/>
            <a:ext cx="9989127" cy="617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2960"/>
              <a:buNone/>
            </a:pPr>
            <a:r>
              <a:rPr lang="en-US" sz="1900" b="1" dirty="0"/>
              <a:t>1. Download BWA package, SAMTOOLS, reference and sequences to align: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18"/>
              </a:spcBef>
              <a:buSzPts val="2590"/>
              <a:buNone/>
            </a:pPr>
            <a:r>
              <a:rPr lang="en-US" sz="1900" b="1" dirty="0">
                <a:latin typeface="Courier New"/>
                <a:ea typeface="Courier New"/>
                <a:cs typeface="Courier New"/>
                <a:sym typeface="Courier New"/>
              </a:rPr>
              <a:t>If you have git installed run in terminal:</a:t>
            </a:r>
          </a:p>
          <a:p>
            <a:pPr marL="0" indent="0">
              <a:spcBef>
                <a:spcPts val="518"/>
              </a:spcBef>
              <a:buSzPts val="259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git clone https://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github.com</a:t>
            </a: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/Mangul-Lab-USC/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BWA_Tutorial.git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b="1" dirty="0">
                <a:latin typeface="Courier New"/>
                <a:ea typeface="Courier New"/>
                <a:cs typeface="Courier New"/>
                <a:sym typeface="Courier New"/>
              </a:rPr>
              <a:t>If no git, download zip file from the link provided by professor, then unzip the file: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unzip 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BWA_Tutorial.zip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b="1" dirty="0"/>
              <a:t>2. Install tools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BWA_Tutorial</a:t>
            </a: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900" dirty="0" err="1">
                <a:latin typeface="Courier New"/>
                <a:ea typeface="Courier New"/>
                <a:cs typeface="Courier New"/>
                <a:sym typeface="Courier New"/>
              </a:rPr>
              <a:t>samtools</a:t>
            </a:r>
            <a:endParaRPr lang="en-US" sz="1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./configure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Make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Make install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/>
                <a:ea typeface="Courier New"/>
                <a:cs typeface="Courier New"/>
                <a:sym typeface="Courier New"/>
              </a:rPr>
              <a:t>cd ..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19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b="1" dirty="0"/>
              <a:t>2. Create Reference Index: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bwa/bwa index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reference.fa</a:t>
            </a:r>
            <a:endParaRPr lang="en-US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19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b="1" dirty="0"/>
              <a:t>3. Align Reads to Reference Genome and output to Sam file: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bwa/bwa mem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reference.fa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sequences.fa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alignments.sam</a:t>
            </a:r>
            <a:endParaRPr lang="en-US" sz="19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20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000" b="1" dirty="0"/>
              <a:t>4. Convert Sam file to Bam file using </a:t>
            </a:r>
            <a:r>
              <a:rPr lang="en-US" sz="2000" b="1" dirty="0" err="1"/>
              <a:t>samtools</a:t>
            </a:r>
            <a:r>
              <a:rPr lang="en-US" sz="2000" b="1" dirty="0"/>
              <a:t>: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view -S -b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alignments.sam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alignments.bam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592"/>
              </a:spcBef>
              <a:buSzPts val="2960"/>
              <a:buNone/>
            </a:pPr>
            <a:endParaRPr lang="en-US" sz="2000" b="1" dirty="0"/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000" b="1" dirty="0"/>
              <a:t>5. View alignments that matched to reference sequence from the bam file:</a:t>
            </a:r>
          </a:p>
          <a:p>
            <a:pPr marL="0" indent="0">
              <a:spcBef>
                <a:spcPts val="592"/>
              </a:spcBef>
              <a:buSzPts val="2960"/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view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alignments.bam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08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425DB-13FE-5D46-9A05-E761C37C9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85EEC4-B648-3746-B2F9-A0041ED2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86114"/>
            <a:ext cx="9151343" cy="13324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28AD60-63D9-1645-8B6D-A84CDD79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en-US" dirty="0"/>
              <a:t>Reading BWA Alignment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46C875-B472-1642-A487-1E805EA04712}"/>
              </a:ext>
            </a:extLst>
          </p:cNvPr>
          <p:cNvCxnSpPr>
            <a:cxnSpLocks/>
          </p:cNvCxnSpPr>
          <p:nvPr/>
        </p:nvCxnSpPr>
        <p:spPr>
          <a:xfrm flipV="1">
            <a:off x="171450" y="3718546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6C5A0E-00CC-D44A-B590-5453E8CEBF0C}"/>
              </a:ext>
            </a:extLst>
          </p:cNvPr>
          <p:cNvCxnSpPr>
            <a:cxnSpLocks/>
          </p:cNvCxnSpPr>
          <p:nvPr/>
        </p:nvCxnSpPr>
        <p:spPr>
          <a:xfrm flipV="1">
            <a:off x="1335526" y="3718546"/>
            <a:ext cx="0" cy="1865131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427DD0-2B06-7744-931D-8656119C2841}"/>
              </a:ext>
            </a:extLst>
          </p:cNvPr>
          <p:cNvCxnSpPr>
            <a:cxnSpLocks/>
          </p:cNvCxnSpPr>
          <p:nvPr/>
        </p:nvCxnSpPr>
        <p:spPr>
          <a:xfrm flipV="1">
            <a:off x="2152650" y="3718546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3C1D1A-053C-E14B-8063-96E33E5612FB}"/>
              </a:ext>
            </a:extLst>
          </p:cNvPr>
          <p:cNvCxnSpPr>
            <a:cxnSpLocks/>
          </p:cNvCxnSpPr>
          <p:nvPr/>
        </p:nvCxnSpPr>
        <p:spPr>
          <a:xfrm flipV="1">
            <a:off x="3436701" y="3718546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8D2D66-5032-E842-B52F-C2E26A337B41}"/>
              </a:ext>
            </a:extLst>
          </p:cNvPr>
          <p:cNvCxnSpPr>
            <a:cxnSpLocks/>
          </p:cNvCxnSpPr>
          <p:nvPr/>
        </p:nvCxnSpPr>
        <p:spPr>
          <a:xfrm flipV="1">
            <a:off x="7074846" y="3718546"/>
            <a:ext cx="0" cy="815354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0F9A13-199E-494A-83CD-AB95E18E1BD7}"/>
              </a:ext>
            </a:extLst>
          </p:cNvPr>
          <p:cNvSpPr txBox="1"/>
          <p:nvPr/>
        </p:nvSpPr>
        <p:spPr>
          <a:xfrm>
            <a:off x="6257722" y="4558840"/>
            <a:ext cx="213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Sequence Aligned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346E54-2C75-4A44-91C5-597459F9FB8C}"/>
              </a:ext>
            </a:extLst>
          </p:cNvPr>
          <p:cNvSpPr txBox="1"/>
          <p:nvPr/>
        </p:nvSpPr>
        <p:spPr>
          <a:xfrm>
            <a:off x="3128246" y="4572251"/>
            <a:ext cx="119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CIGAR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A6282-9FC9-AA40-A3EE-B26F08322D29}"/>
              </a:ext>
            </a:extLst>
          </p:cNvPr>
          <p:cNvSpPr txBox="1"/>
          <p:nvPr/>
        </p:nvSpPr>
        <p:spPr>
          <a:xfrm>
            <a:off x="1545262" y="4585550"/>
            <a:ext cx="147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Start Position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815A3F-3991-8B45-B43A-272C62ED505C}"/>
              </a:ext>
            </a:extLst>
          </p:cNvPr>
          <p:cNvSpPr txBox="1"/>
          <p:nvPr/>
        </p:nvSpPr>
        <p:spPr>
          <a:xfrm>
            <a:off x="-1" y="5737688"/>
            <a:ext cx="4573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Section of reference sequence being compared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EE6D0F-B14E-A943-9D33-7C86690038E2}"/>
              </a:ext>
            </a:extLst>
          </p:cNvPr>
          <p:cNvSpPr txBox="1"/>
          <p:nvPr/>
        </p:nvSpPr>
        <p:spPr>
          <a:xfrm>
            <a:off x="-45994" y="4514228"/>
            <a:ext cx="1316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Sequence aligned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9044A6-F232-CD45-AEB9-4A8DF90D7168}"/>
              </a:ext>
            </a:extLst>
          </p:cNvPr>
          <p:cNvSpPr txBox="1"/>
          <p:nvPr/>
        </p:nvSpPr>
        <p:spPr>
          <a:xfrm>
            <a:off x="-45994" y="201373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Our example:</a:t>
            </a:r>
          </a:p>
        </p:txBody>
      </p:sp>
    </p:spTree>
    <p:extLst>
      <p:ext uri="{BB962C8B-B14F-4D97-AF65-F5344CB8AC3E}">
        <p14:creationId xmlns:p14="http://schemas.microsoft.com/office/powerpoint/2010/main" val="3186959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EFA3-811C-8243-A3B5-EAA7C6B6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D47AC-9E02-F74F-9D7E-A63073CDD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751FC-F04C-E44A-A195-D1226B6853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A5B1A-A1AA-514B-905C-29FA3D3A5AB3}"/>
              </a:ext>
            </a:extLst>
          </p:cNvPr>
          <p:cNvSpPr/>
          <p:nvPr/>
        </p:nvSpPr>
        <p:spPr>
          <a:xfrm>
            <a:off x="930166" y="2948152"/>
            <a:ext cx="7346731" cy="867103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hjfgjhfjhgjhghjg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5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EBD6-C765-B14D-95E1-D8A2376E0D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AD9EFA-49FE-A94E-B7F0-A624C442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-157544"/>
            <a:ext cx="8229600" cy="1143000"/>
          </a:xfrm>
        </p:spPr>
        <p:txBody>
          <a:bodyPr/>
          <a:lstStyle/>
          <a:p>
            <a:r>
              <a:rPr lang="en-US" dirty="0"/>
              <a:t>Understanding the CIGAR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A98F-DF3A-2B40-92A2-F83B42B672A1}"/>
              </a:ext>
            </a:extLst>
          </p:cNvPr>
          <p:cNvSpPr txBox="1"/>
          <p:nvPr/>
        </p:nvSpPr>
        <p:spPr>
          <a:xfrm>
            <a:off x="1875217" y="664071"/>
            <a:ext cx="5043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(Concise Idiosyncratic Gapped Alignment Report)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B1362-B963-C94F-B327-873F0C299042}"/>
              </a:ext>
            </a:extLst>
          </p:cNvPr>
          <p:cNvSpPr txBox="1"/>
          <p:nvPr/>
        </p:nvSpPr>
        <p:spPr>
          <a:xfrm>
            <a:off x="538129" y="1002625"/>
            <a:ext cx="11164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Symbol</a:t>
            </a:r>
          </a:p>
          <a:p>
            <a:endParaRPr lang="en-US" sz="1800" b="1" dirty="0"/>
          </a:p>
          <a:p>
            <a:r>
              <a:rPr lang="en-US" sz="1800" b="1" dirty="0"/>
              <a:t>     M</a:t>
            </a:r>
          </a:p>
          <a:p>
            <a:r>
              <a:rPr lang="en-US" sz="1800" b="1" dirty="0"/>
              <a:t> </a:t>
            </a:r>
          </a:p>
          <a:p>
            <a:r>
              <a:rPr lang="en-US" sz="1800" b="1" dirty="0"/>
              <a:t>     D</a:t>
            </a:r>
          </a:p>
          <a:p>
            <a:endParaRPr lang="en-US" sz="1800" b="1" dirty="0"/>
          </a:p>
          <a:p>
            <a:r>
              <a:rPr lang="en-US" sz="1800" b="1" dirty="0"/>
              <a:t>      I</a:t>
            </a:r>
          </a:p>
          <a:p>
            <a:endParaRPr lang="en-US" sz="1800" b="1" dirty="0"/>
          </a:p>
          <a:p>
            <a:r>
              <a:rPr lang="en-US" sz="1800" b="1" dirty="0"/>
              <a:t>     N</a:t>
            </a:r>
          </a:p>
          <a:p>
            <a:endParaRPr lang="en-US" sz="1800" b="1" dirty="0"/>
          </a:p>
          <a:p>
            <a:r>
              <a:rPr lang="en-US" sz="1800" b="1" dirty="0"/>
              <a:t>     S</a:t>
            </a:r>
          </a:p>
          <a:p>
            <a:endParaRPr lang="en-US" sz="1800" b="1" dirty="0"/>
          </a:p>
          <a:p>
            <a:r>
              <a:rPr lang="en-US" sz="1800" b="1" dirty="0"/>
              <a:t>     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25B64-E62D-6C47-AB74-BB512637EEA4}"/>
              </a:ext>
            </a:extLst>
          </p:cNvPr>
          <p:cNvSpPr txBox="1"/>
          <p:nvPr/>
        </p:nvSpPr>
        <p:spPr>
          <a:xfrm>
            <a:off x="1654589" y="1002624"/>
            <a:ext cx="7268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Description</a:t>
            </a:r>
          </a:p>
          <a:p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Matches</a:t>
            </a:r>
          </a:p>
          <a:p>
            <a:endParaRPr lang="en-US" sz="1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Deletions 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Insertions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Skipped Region: region of nucleotides not present in read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Soft Clipping: clipped nucleotides that remain present in read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Hard Clipping: </a:t>
            </a:r>
            <a:r>
              <a:rPr lang="en-US" sz="1800" b="1" dirty="0" err="1">
                <a:solidFill>
                  <a:schemeClr val="tx1"/>
                </a:solidFill>
              </a:rPr>
              <a:t>clippled</a:t>
            </a:r>
            <a:r>
              <a:rPr lang="en-US" sz="1800" b="1" dirty="0">
                <a:solidFill>
                  <a:schemeClr val="tx1"/>
                </a:solidFill>
              </a:rPr>
              <a:t> nucleotides were removed from read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DCD84-BAB9-7941-8489-F433FAAB8934}"/>
              </a:ext>
            </a:extLst>
          </p:cNvPr>
          <p:cNvSpPr txBox="1"/>
          <p:nvPr/>
        </p:nvSpPr>
        <p:spPr>
          <a:xfrm>
            <a:off x="0" y="5321910"/>
            <a:ext cx="129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Our Examples: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788DF1-8E3C-5048-A1A5-60121B04CFA9}"/>
              </a:ext>
            </a:extLst>
          </p:cNvPr>
          <p:cNvSpPr txBox="1"/>
          <p:nvPr/>
        </p:nvSpPr>
        <p:spPr>
          <a:xfrm>
            <a:off x="1412758" y="4905593"/>
            <a:ext cx="78518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Seq1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cigar: 8S36M5S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8 soft clipped nucleotides then 36 matches and then 5 more soft clipped nucleotides.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Seq2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cigar: 36M14S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36 matches, then 14 soft clipped nucleotides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Seq3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cigar: 21M1I23M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21 matches, then 1 insertion, then 23 more matches</a:t>
            </a:r>
          </a:p>
        </p:txBody>
      </p:sp>
    </p:spTree>
    <p:extLst>
      <p:ext uri="{BB962C8B-B14F-4D97-AF65-F5344CB8AC3E}">
        <p14:creationId xmlns:p14="http://schemas.microsoft.com/office/powerpoint/2010/main" val="91019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Google Shape;529;p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68438" y="238293"/>
            <a:ext cx="5022899" cy="4702417"/>
          </a:xfrm>
          <a:prstGeom prst="rect">
            <a:avLst/>
          </a:prstGeom>
          <a:noFill/>
        </p:spPr>
      </p:pic>
      <p:sp>
        <p:nvSpPr>
          <p:cNvPr id="528" name="Google Shape;528;p62"/>
          <p:cNvSpPr txBox="1">
            <a:spLocks noGrp="1"/>
          </p:cNvSpPr>
          <p:nvPr>
            <p:ph type="sldNum" idx="12"/>
          </p:nvPr>
        </p:nvSpPr>
        <p:spPr>
          <a:xfrm>
            <a:off x="8009459" y="6437144"/>
            <a:ext cx="1022083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kern="1200" smtClean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56</a:t>
            </a:fld>
            <a:endParaRPr lang="en-US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4BBBB-0CAD-474F-973B-4662B89CBFD6}"/>
              </a:ext>
            </a:extLst>
          </p:cNvPr>
          <p:cNvSpPr txBox="1"/>
          <p:nvPr/>
        </p:nvSpPr>
        <p:spPr>
          <a:xfrm>
            <a:off x="3868438" y="4923770"/>
            <a:ext cx="5022899" cy="338554"/>
          </a:xfrm>
          <a:prstGeom prst="rect">
            <a:avLst/>
          </a:prstGeom>
          <a:solidFill>
            <a:schemeClr val="accent4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         Sequence Alignment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E4F4B-8FE4-E349-97D4-FD779F1DBD67}"/>
              </a:ext>
            </a:extLst>
          </p:cNvPr>
          <p:cNvSpPr txBox="1"/>
          <p:nvPr/>
        </p:nvSpPr>
        <p:spPr>
          <a:xfrm>
            <a:off x="3868438" y="5274730"/>
            <a:ext cx="5022899" cy="33855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	create Index from ref seq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A6BC3-CA87-5446-A4EA-4EF991A32647}"/>
              </a:ext>
            </a:extLst>
          </p:cNvPr>
          <p:cNvSpPr txBox="1"/>
          <p:nvPr/>
        </p:nvSpPr>
        <p:spPr>
          <a:xfrm>
            <a:off x="3868438" y="5621280"/>
            <a:ext cx="5022899" cy="33855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	align seq with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0FD2A-5EF7-4249-89F2-D4DCF72D23FA}"/>
              </a:ext>
            </a:extLst>
          </p:cNvPr>
          <p:cNvSpPr txBox="1"/>
          <p:nvPr/>
        </p:nvSpPr>
        <p:spPr>
          <a:xfrm>
            <a:off x="3868438" y="5980157"/>
            <a:ext cx="5027817" cy="33855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	              convert to bwa &amp; view 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DAFCF-A202-734F-AF8D-459F65CDA9DB}"/>
              </a:ext>
            </a:extLst>
          </p:cNvPr>
          <p:cNvSpPr txBox="1"/>
          <p:nvPr/>
        </p:nvSpPr>
        <p:spPr>
          <a:xfrm>
            <a:off x="3868437" y="5967830"/>
            <a:ext cx="1527833" cy="32918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 err="1"/>
              <a:t>Samtools</a:t>
            </a:r>
            <a:r>
              <a:rPr lang="en-US" sz="1600" dirty="0"/>
              <a:t>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FF912-2DDA-4348-B3C5-1F75F9825658}"/>
              </a:ext>
            </a:extLst>
          </p:cNvPr>
          <p:cNvSpPr txBox="1"/>
          <p:nvPr/>
        </p:nvSpPr>
        <p:spPr>
          <a:xfrm>
            <a:off x="3868438" y="5650426"/>
            <a:ext cx="1161288" cy="32918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/>
              <a:t>bwa mem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5261F-097F-8A43-A567-4FAD3566176F}"/>
              </a:ext>
            </a:extLst>
          </p:cNvPr>
          <p:cNvSpPr txBox="1"/>
          <p:nvPr/>
        </p:nvSpPr>
        <p:spPr>
          <a:xfrm>
            <a:off x="3868964" y="5306669"/>
            <a:ext cx="1161288" cy="329184"/>
          </a:xfrm>
          <a:prstGeom prst="rect">
            <a:avLst/>
          </a:prstGeom>
          <a:solidFill>
            <a:schemeClr val="accent4">
              <a:alpha val="49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/>
              <a:t>bwa index</a:t>
            </a:r>
          </a:p>
        </p:txBody>
      </p:sp>
      <p:pic>
        <p:nvPicPr>
          <p:cNvPr id="16" name="Picture 15" descr="A black sign with white text&#10;&#10;Description automatically generated">
            <a:extLst>
              <a:ext uri="{FF2B5EF4-FFF2-40B4-BE49-F238E27FC236}">
                <a16:creationId xmlns:a16="http://schemas.microsoft.com/office/drawing/2014/main" id="{01DF0DDC-7F25-8C44-AC6D-A62AA9342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37" y="4980389"/>
            <a:ext cx="5029200" cy="13830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852321" y="2227943"/>
            <a:ext cx="5033221" cy="378822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14350" lvl="0" indent="-5143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Create directory “practice” in your home directory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Inside directory “practice” create files </a:t>
            </a:r>
            <a:r>
              <a:rPr lang="en-US" sz="2100" dirty="0" err="1"/>
              <a:t>p.a</a:t>
            </a:r>
            <a:r>
              <a:rPr lang="en-US" sz="2100" dirty="0"/>
              <a:t> and </a:t>
            </a:r>
            <a:r>
              <a:rPr lang="en-US" sz="2100" dirty="0" err="1"/>
              <a:t>p.b</a:t>
            </a:r>
            <a:endParaRPr lang="en-US" sz="2100" dirty="0"/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Create a copy of file </a:t>
            </a:r>
            <a:r>
              <a:rPr lang="en-US" sz="2100" dirty="0" err="1"/>
              <a:t>p.a</a:t>
            </a:r>
            <a:r>
              <a:rPr lang="en-US" sz="2100" dirty="0"/>
              <a:t>(</a:t>
            </a:r>
            <a:r>
              <a:rPr lang="en-US" sz="2100" dirty="0" err="1"/>
              <a:t>p_copy.a</a:t>
            </a:r>
            <a:r>
              <a:rPr lang="en-US" sz="2100" dirty="0"/>
              <a:t>) and rename file </a:t>
            </a:r>
            <a:r>
              <a:rPr lang="en-US" sz="2100" dirty="0" err="1"/>
              <a:t>p.b</a:t>
            </a:r>
            <a:r>
              <a:rPr lang="en-US" sz="2100" dirty="0"/>
              <a:t> (new name : </a:t>
            </a:r>
            <a:r>
              <a:rPr lang="en-US" sz="2100" dirty="0" err="1"/>
              <a:t>practice.b</a:t>
            </a:r>
            <a:r>
              <a:rPr lang="en-US" sz="2100" dirty="0"/>
              <a:t>)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Delete all files ending with b</a:t>
            </a:r>
          </a:p>
          <a:p>
            <a:pPr marL="514350" lvl="0" indent="-51435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2100" dirty="0"/>
              <a:t>BWA: use the .fa files as a guide to make your own reference seq and reads to run your own alignments.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2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68729" y="2865141"/>
            <a:ext cx="1255925" cy="1143455"/>
          </a:xfrm>
          <a:prstGeom prst="rect">
            <a:avLst/>
          </a:prstGeom>
          <a:noFill/>
        </p:spPr>
      </p:pic>
      <p:sp>
        <p:nvSpPr>
          <p:cNvPr id="536" name="Google Shape;536;p63"/>
          <p:cNvSpPr txBox="1">
            <a:spLocks noGrp="1"/>
          </p:cNvSpPr>
          <p:nvPr>
            <p:ph type="sldNum" idx="12"/>
          </p:nvPr>
        </p:nvSpPr>
        <p:spPr>
          <a:xfrm>
            <a:off x="7576075" y="6415760"/>
            <a:ext cx="759278" cy="27384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57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Learn Unix?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457200" y="1417651"/>
            <a:ext cx="8229600" cy="26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As biological data sets have grown </a:t>
            </a:r>
            <a:r>
              <a:rPr lang="en-US" sz="2960" b="1"/>
              <a:t>larger</a:t>
            </a:r>
            <a:r>
              <a:rPr lang="en-US" sz="2960"/>
              <a:t> and biological problems have become more complex, the requirements for computing power have also grown.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Computers that can provide this power generally use the Unix operating system </a:t>
            </a:r>
            <a:endParaRPr sz="296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75" y="4432777"/>
            <a:ext cx="3460475" cy="22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062325" y="5875150"/>
            <a:ext cx="3460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BSC-CNS | Barcelona Supercomputing Center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Why Learn Unix?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43" name="Google Shape;140;p19">
            <a:extLst>
              <a:ext uri="{FF2B5EF4-FFF2-40B4-BE49-F238E27FC236}">
                <a16:creationId xmlns:a16="http://schemas.microsoft.com/office/drawing/2014/main" id="{830267F7-52B0-4BE2-823B-03E87743D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78827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Why not MS Excel?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044665" y="6356350"/>
            <a:ext cx="47068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51" name="Google Shape;148;p20">
            <a:extLst>
              <a:ext uri="{FF2B5EF4-FFF2-40B4-BE49-F238E27FC236}">
                <a16:creationId xmlns:a16="http://schemas.microsoft.com/office/drawing/2014/main" id="{7AE93AD9-3990-4433-B300-7E8EB338A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20695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Unix?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491490" y="2575034"/>
            <a:ext cx="3840085" cy="346222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419100" rtl="0">
              <a:spcBef>
                <a:spcPts val="36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UNIX-like system (</a:t>
            </a:r>
            <a:r>
              <a:rPr lang="en-US" sz="1800" dirty="0" err="1"/>
              <a:t>e.g</a:t>
            </a:r>
            <a:r>
              <a:rPr lang="en-US" sz="1800" dirty="0"/>
              <a:t> Linux, Ubuntu) is a type of operating system  that lack a </a:t>
            </a:r>
            <a:r>
              <a:rPr lang="en-US" sz="1800" b="1" dirty="0"/>
              <a:t>graphical interface</a:t>
            </a:r>
            <a:r>
              <a:rPr lang="en-US" sz="1800" dirty="0"/>
              <a:t> and require inputting code. 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1800" dirty="0"/>
              <a:t>UNIX environment is often is referred as command line interface opposed to graphical interface, which is common for Windows and MacOS. </a:t>
            </a:r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5206365" y="6356350"/>
            <a:ext cx="874395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-US"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/>
          <a:srcRect r="26356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13279</TotalTime>
  <Words>2596</Words>
  <Application>Microsoft Macintosh PowerPoint</Application>
  <PresentationFormat>On-screen Show (4:3)</PresentationFormat>
  <Paragraphs>487</Paragraphs>
  <Slides>57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Courier New</vt:lpstr>
      <vt:lpstr>Office Theme</vt:lpstr>
      <vt:lpstr>Introduction to UNIX command-line </vt:lpstr>
      <vt:lpstr>Introduction to UNIX command-line </vt:lpstr>
      <vt:lpstr>Learning Objectives</vt:lpstr>
      <vt:lpstr>Introduction to UNIX Command Line: Learning Objectives</vt:lpstr>
      <vt:lpstr>Do biomedical researchers have to become programmers?</vt:lpstr>
      <vt:lpstr>Why Learn Unix?</vt:lpstr>
      <vt:lpstr>Why Learn Unix?</vt:lpstr>
      <vt:lpstr>Why not MS Excel?</vt:lpstr>
      <vt:lpstr>What is Unix?</vt:lpstr>
      <vt:lpstr>The Unix Shell</vt:lpstr>
      <vt:lpstr>Unix File System</vt:lpstr>
      <vt:lpstr>Home directory</vt:lpstr>
      <vt:lpstr>Command: pwd</vt:lpstr>
      <vt:lpstr>How to run UNIX</vt:lpstr>
      <vt:lpstr>Why?</vt:lpstr>
      <vt:lpstr>Steps</vt:lpstr>
      <vt:lpstr>Colaboratory - Google</vt:lpstr>
      <vt:lpstr>Run jupyter notebook</vt:lpstr>
      <vt:lpstr>Run UNIX command in notebook </vt:lpstr>
      <vt:lpstr>Add new code cell </vt:lpstr>
      <vt:lpstr>Upload files </vt:lpstr>
      <vt:lpstr>You can run any UNIX command now </vt:lpstr>
      <vt:lpstr>Command: mkdir</vt:lpstr>
      <vt:lpstr>Command: cd</vt:lpstr>
      <vt:lpstr>Command: cd</vt:lpstr>
      <vt:lpstr>Let’s practice</vt:lpstr>
      <vt:lpstr>PowerPoint Presentation</vt:lpstr>
      <vt:lpstr>Let’s practice</vt:lpstr>
      <vt:lpstr>Create a text file</vt:lpstr>
      <vt:lpstr>Command : ls</vt:lpstr>
      <vt:lpstr>Command : ls</vt:lpstr>
      <vt:lpstr>Let’s practice!</vt:lpstr>
      <vt:lpstr>How to know more?</vt:lpstr>
      <vt:lpstr>Command : man</vt:lpstr>
      <vt:lpstr>PowerPoint Presentation</vt:lpstr>
      <vt:lpstr>General Syntax: * </vt:lpstr>
      <vt:lpstr>Displaying a file</vt:lpstr>
      <vt:lpstr>Command: cat</vt:lpstr>
      <vt:lpstr>Command: less</vt:lpstr>
      <vt:lpstr>Let’s practice!</vt:lpstr>
      <vt:lpstr>Command: head</vt:lpstr>
      <vt:lpstr>Command: tail</vt:lpstr>
      <vt:lpstr>Let’s practice!</vt:lpstr>
      <vt:lpstr>File Commands</vt:lpstr>
      <vt:lpstr>Copy</vt:lpstr>
      <vt:lpstr>Let’s practice</vt:lpstr>
      <vt:lpstr>Command: mv</vt:lpstr>
      <vt:lpstr>Symbolic Links</vt:lpstr>
      <vt:lpstr>Good to know</vt:lpstr>
      <vt:lpstr>Command: rm</vt:lpstr>
      <vt:lpstr>Good to know</vt:lpstr>
      <vt:lpstr>Sequence Alignment with BWA</vt:lpstr>
      <vt:lpstr>Reading BWA Alignment Data</vt:lpstr>
      <vt:lpstr>PowerPoint Presentation</vt:lpstr>
      <vt:lpstr>Understanding the CIGAR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UNIX command-line </dc:title>
  <dc:creator>MANGUL_SERGHEI</dc:creator>
  <cp:lastModifiedBy>Aaron Karlsberg</cp:lastModifiedBy>
  <cp:revision>41</cp:revision>
  <dcterms:created xsi:type="dcterms:W3CDTF">2019-05-24T22:31:23Z</dcterms:created>
  <dcterms:modified xsi:type="dcterms:W3CDTF">2019-10-25T23:18:44Z</dcterms:modified>
</cp:coreProperties>
</file>